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15" r:id="rId2"/>
    <p:sldId id="284" r:id="rId3"/>
    <p:sldId id="281" r:id="rId4"/>
    <p:sldId id="314" r:id="rId5"/>
    <p:sldId id="313" r:id="rId6"/>
  </p:sldIdLst>
  <p:sldSz cx="9144000" cy="6858000" type="screen4x3"/>
  <p:notesSz cx="6954838" cy="9309100"/>
  <p:defaultTextStyle>
    <a:defPPr>
      <a:defRPr lang="es-E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DE4F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79756" autoAdjust="0"/>
  </p:normalViewPr>
  <p:slideViewPr>
    <p:cSldViewPr showGuides="1">
      <p:cViewPr>
        <p:scale>
          <a:sx n="100" d="100"/>
          <a:sy n="100" d="100"/>
        </p:scale>
        <p:origin x="-516" y="1014"/>
      </p:cViewPr>
      <p:guideLst>
        <p:guide orient="horz" pos="1661"/>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2" d="100"/>
          <a:sy n="52" d="100"/>
        </p:scale>
        <p:origin x="-1956" y="-96"/>
      </p:cViewPr>
      <p:guideLst>
        <p:guide orient="horz" pos="2932"/>
        <p:guide pos="219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c:spPr>
    </c:floor>
    <c:sideWall>
      <c:thickness val="0"/>
      <c:spPr>
        <a:solidFill>
          <a:srgbClr val="FFFFCC">
            <a:alpha val="28000"/>
          </a:srgbClr>
        </a:solidFill>
        <a:ln>
          <a:noFill/>
        </a:ln>
      </c:spPr>
    </c:sideWall>
    <c:backWall>
      <c:thickness val="0"/>
      <c:spPr>
        <a:noFill/>
        <a:ln>
          <a:noFill/>
        </a:ln>
      </c:spPr>
    </c:backWall>
    <c:plotArea>
      <c:layout>
        <c:manualLayout>
          <c:layoutTarget val="inner"/>
          <c:xMode val="edge"/>
          <c:yMode val="edge"/>
          <c:x val="0.14109951881014871"/>
          <c:y val="0.1532524059492564"/>
          <c:w val="0.8408453630796161"/>
          <c:h val="0.72613808690580361"/>
        </c:manualLayout>
      </c:layout>
      <c:bar3DChart>
        <c:barDir val="col"/>
        <c:grouping val="stacked"/>
        <c:varyColors val="0"/>
        <c:ser>
          <c:idx val="1"/>
          <c:order val="0"/>
          <c:tx>
            <c:strRef>
              <c:f>Portafolio!$Y$10</c:f>
              <c:strCache>
                <c:ptCount val="1"/>
                <c:pt idx="0">
                  <c:v>Polinter</c:v>
                </c:pt>
              </c:strCache>
            </c:strRef>
          </c:tx>
          <c:spPr>
            <a:gradFill flip="none" rotWithShape="1">
              <a:gsLst>
                <a:gs pos="0">
                  <a:schemeClr val="accent6">
                    <a:lumMod val="75000"/>
                  </a:schemeClr>
                </a:gs>
                <a:gs pos="50000">
                  <a:schemeClr val="accent6">
                    <a:lumMod val="75000"/>
                  </a:schemeClr>
                </a:gs>
                <a:gs pos="100000">
                  <a:srgbClr val="FFFF00"/>
                </a:gs>
              </a:gsLst>
              <a:lin ang="5400000" scaled="1"/>
              <a:tileRect/>
            </a:gradFill>
            <a:ln>
              <a:noFill/>
            </a:ln>
          </c:spPr>
          <c:invertIfNegative val="0"/>
          <c:dLbls>
            <c:dLbl>
              <c:idx val="0"/>
              <c:layout>
                <c:manualLayout>
                  <c:x val="0"/>
                  <c:y val="-3.2068689584533641E-2"/>
                </c:manualLayout>
              </c:layout>
              <c:showLegendKey val="0"/>
              <c:showVal val="1"/>
              <c:showCatName val="0"/>
              <c:showSerName val="0"/>
              <c:showPercent val="0"/>
              <c:showBubbleSize val="0"/>
              <c:separator>
</c:separator>
            </c:dLbl>
            <c:dLbl>
              <c:idx val="1"/>
              <c:layout>
                <c:manualLayout>
                  <c:x val="2.7777777777777913E-3"/>
                  <c:y val="-3.9634146341463485E-2"/>
                </c:manualLayout>
              </c:layout>
              <c:showLegendKey val="0"/>
              <c:showVal val="1"/>
              <c:showCatName val="0"/>
              <c:showSerName val="0"/>
              <c:showPercent val="0"/>
              <c:showBubbleSize val="0"/>
              <c:separator>
</c:separator>
            </c:dLbl>
            <c:txPr>
              <a:bodyPr/>
              <a:lstStyle/>
              <a:p>
                <a:pPr>
                  <a:defRPr b="1">
                    <a:solidFill>
                      <a:schemeClr val="bg1"/>
                    </a:solidFill>
                  </a:defRPr>
                </a:pPr>
                <a:endParaRPr lang="es-VE"/>
              </a:p>
            </c:txPr>
            <c:showLegendKey val="0"/>
            <c:showVal val="1"/>
            <c:showCatName val="0"/>
            <c:showSerName val="0"/>
            <c:showPercent val="0"/>
            <c:showBubbleSize val="0"/>
            <c:separator>
</c:separator>
            <c:showLeaderLines val="0"/>
          </c:dLbls>
          <c:cat>
            <c:numRef>
              <c:f>(Portafolio!$AA$8;Portafolio!$AC$8)</c:f>
              <c:numCache>
                <c:formatCode>General</c:formatCode>
                <c:ptCount val="2"/>
              </c:numCache>
            </c:numRef>
          </c:cat>
          <c:val>
            <c:numRef>
              <c:f>(Portafolio!$AA$10;Portafolio!$AC$10)</c:f>
              <c:numCache>
                <c:formatCode>#,###,,;[Red]\(#,###,,\);_*\ "-"??_;</c:formatCode>
                <c:ptCount val="2"/>
                <c:pt idx="0">
                  <c:v>8328339480</c:v>
                </c:pt>
                <c:pt idx="1">
                  <c:v>8328339480</c:v>
                </c:pt>
              </c:numCache>
            </c:numRef>
          </c:val>
        </c:ser>
        <c:ser>
          <c:idx val="2"/>
          <c:order val="1"/>
          <c:tx>
            <c:strRef>
              <c:f>Portafolio!$Y$11</c:f>
              <c:strCache>
                <c:ptCount val="1"/>
                <c:pt idx="0">
                  <c:v>Propilven</c:v>
                </c:pt>
              </c:strCache>
            </c:strRef>
          </c:tx>
          <c:spPr>
            <a:gradFill flip="none" rotWithShape="1">
              <a:gsLst>
                <a:gs pos="0">
                  <a:srgbClr val="3333FF"/>
                </a:gs>
                <a:gs pos="50000">
                  <a:srgbClr val="002060"/>
                </a:gs>
                <a:gs pos="100000">
                  <a:srgbClr val="002060"/>
                </a:gs>
              </a:gsLst>
              <a:lin ang="16200000" scaled="1"/>
              <a:tileRect/>
            </a:gradFill>
            <a:ln>
              <a:noFill/>
            </a:ln>
          </c:spPr>
          <c:invertIfNegative val="0"/>
          <c:dLbls>
            <c:dLbl>
              <c:idx val="0"/>
              <c:layout>
                <c:manualLayout>
                  <c:x val="0"/>
                  <c:y val="-4.6296296296296424E-3"/>
                </c:manualLayout>
              </c:layout>
              <c:showLegendKey val="0"/>
              <c:showVal val="1"/>
              <c:showCatName val="0"/>
              <c:showSerName val="0"/>
              <c:showPercent val="0"/>
              <c:showBubbleSize val="0"/>
              <c:separator>
</c:separator>
            </c:dLbl>
            <c:dLbl>
              <c:idx val="1"/>
              <c:layout>
                <c:manualLayout>
                  <c:x val="5.5555555555555558E-3"/>
                  <c:y val="-1.3888888888888926E-2"/>
                </c:manualLayout>
              </c:layout>
              <c:showLegendKey val="0"/>
              <c:showVal val="1"/>
              <c:showCatName val="0"/>
              <c:showSerName val="0"/>
              <c:showPercent val="0"/>
              <c:showBubbleSize val="0"/>
              <c:separator>
</c:separator>
            </c:dLbl>
            <c:txPr>
              <a:bodyPr/>
              <a:lstStyle/>
              <a:p>
                <a:pPr>
                  <a:defRPr b="1">
                    <a:solidFill>
                      <a:schemeClr val="bg1"/>
                    </a:solidFill>
                  </a:defRPr>
                </a:pPr>
                <a:endParaRPr lang="es-VE"/>
              </a:p>
            </c:txPr>
            <c:showLegendKey val="0"/>
            <c:showVal val="1"/>
            <c:showCatName val="0"/>
            <c:showSerName val="0"/>
            <c:showPercent val="0"/>
            <c:showBubbleSize val="0"/>
            <c:separator>
</c:separator>
            <c:showLeaderLines val="0"/>
          </c:dLbls>
          <c:cat>
            <c:numRef>
              <c:f>(Portafolio!$AA$8;Portafolio!$AC$8)</c:f>
              <c:numCache>
                <c:formatCode>General</c:formatCode>
                <c:ptCount val="2"/>
              </c:numCache>
            </c:numRef>
          </c:cat>
          <c:val>
            <c:numRef>
              <c:f>(Portafolio!$AA$11;Portafolio!$AC$11)</c:f>
              <c:numCache>
                <c:formatCode>#,###,,;[Red]\(#,###,,\);_*\ "-"??_;</c:formatCode>
                <c:ptCount val="2"/>
                <c:pt idx="0">
                  <c:v>6507331947.0734396</c:v>
                </c:pt>
                <c:pt idx="1">
                  <c:v>6507331947.0734396</c:v>
                </c:pt>
              </c:numCache>
            </c:numRef>
          </c:val>
        </c:ser>
        <c:ser>
          <c:idx val="0"/>
          <c:order val="2"/>
          <c:tx>
            <c:strRef>
              <c:f>Portafolio!$Y$9</c:f>
              <c:strCache>
                <c:ptCount val="1"/>
                <c:pt idx="0">
                  <c:v>Profalca</c:v>
                </c:pt>
              </c:strCache>
            </c:strRef>
          </c:tx>
          <c:spPr>
            <a:gradFill>
              <a:gsLst>
                <a:gs pos="0">
                  <a:srgbClr val="333300"/>
                </a:gs>
                <a:gs pos="50000">
                  <a:srgbClr val="009900"/>
                </a:gs>
                <a:gs pos="100000">
                  <a:srgbClr val="FFFFFF">
                    <a:alpha val="0"/>
                  </a:srgbClr>
                </a:gs>
              </a:gsLst>
              <a:lin ang="5400000" scaled="0"/>
            </a:gradFill>
            <a:ln>
              <a:noFill/>
            </a:ln>
          </c:spPr>
          <c:invertIfNegative val="0"/>
          <c:dLbls>
            <c:dLbl>
              <c:idx val="0"/>
              <c:layout>
                <c:manualLayout>
                  <c:x val="1.1110673665791781E-2"/>
                  <c:y val="-2.7777777777777891E-2"/>
                </c:manualLayout>
              </c:layout>
              <c:showLegendKey val="0"/>
              <c:showVal val="1"/>
              <c:showCatName val="0"/>
              <c:showSerName val="0"/>
              <c:showPercent val="0"/>
              <c:showBubbleSize val="0"/>
              <c:separator>
</c:separator>
            </c:dLbl>
            <c:dLbl>
              <c:idx val="1"/>
              <c:layout>
                <c:manualLayout>
                  <c:x val="1.1111111111111125E-2"/>
                  <c:y val="-0.12037037037037036"/>
                </c:manualLayout>
              </c:layout>
              <c:showLegendKey val="0"/>
              <c:showVal val="1"/>
              <c:showCatName val="0"/>
              <c:showSerName val="0"/>
              <c:showPercent val="0"/>
              <c:showBubbleSize val="0"/>
              <c:separator>
</c:separator>
            </c:dLbl>
            <c:txPr>
              <a:bodyPr/>
              <a:lstStyle/>
              <a:p>
                <a:pPr>
                  <a:defRPr b="1">
                    <a:solidFill>
                      <a:schemeClr val="bg1"/>
                    </a:solidFill>
                  </a:defRPr>
                </a:pPr>
                <a:endParaRPr lang="es-VE"/>
              </a:p>
            </c:txPr>
            <c:showLegendKey val="0"/>
            <c:showVal val="1"/>
            <c:showCatName val="0"/>
            <c:showSerName val="0"/>
            <c:showPercent val="0"/>
            <c:showBubbleSize val="0"/>
            <c:separator>
</c:separator>
            <c:showLeaderLines val="0"/>
          </c:dLbls>
          <c:cat>
            <c:numRef>
              <c:f>(Portafolio!$AA$8;Portafolio!$AC$8)</c:f>
              <c:numCache>
                <c:formatCode>General</c:formatCode>
                <c:ptCount val="2"/>
              </c:numCache>
            </c:numRef>
          </c:cat>
          <c:val>
            <c:numRef>
              <c:f>(Portafolio!$AA$9;Portafolio!$AC$9)</c:f>
              <c:numCache>
                <c:formatCode>#,###,,;[Red]\(#,###,,\);_*\ "-"??_;</c:formatCode>
                <c:ptCount val="2"/>
                <c:pt idx="0">
                  <c:v>1437387483</c:v>
                </c:pt>
                <c:pt idx="1">
                  <c:v>22077500000</c:v>
                </c:pt>
              </c:numCache>
            </c:numRef>
          </c:val>
        </c:ser>
        <c:dLbls>
          <c:showLegendKey val="0"/>
          <c:showVal val="0"/>
          <c:showCatName val="0"/>
          <c:showSerName val="0"/>
          <c:showPercent val="0"/>
          <c:showBubbleSize val="0"/>
        </c:dLbls>
        <c:gapWidth val="150"/>
        <c:shape val="box"/>
        <c:axId val="98807168"/>
        <c:axId val="98817152"/>
        <c:axId val="0"/>
      </c:bar3DChart>
      <c:catAx>
        <c:axId val="98807168"/>
        <c:scaling>
          <c:orientation val="minMax"/>
        </c:scaling>
        <c:delete val="0"/>
        <c:axPos val="b"/>
        <c:numFmt formatCode="General" sourceLinked="1"/>
        <c:majorTickMark val="out"/>
        <c:minorTickMark val="none"/>
        <c:tickLblPos val="high"/>
        <c:txPr>
          <a:bodyPr/>
          <a:lstStyle/>
          <a:p>
            <a:pPr>
              <a:defRPr sz="1400" b="1">
                <a:solidFill>
                  <a:schemeClr val="accent6">
                    <a:lumMod val="75000"/>
                  </a:schemeClr>
                </a:solidFill>
              </a:defRPr>
            </a:pPr>
            <a:endParaRPr lang="es-VE"/>
          </a:p>
        </c:txPr>
        <c:crossAx val="98817152"/>
        <c:crosses val="autoZero"/>
        <c:auto val="1"/>
        <c:lblAlgn val="ctr"/>
        <c:lblOffset val="100"/>
        <c:noMultiLvlLbl val="0"/>
      </c:catAx>
      <c:valAx>
        <c:axId val="98817152"/>
        <c:scaling>
          <c:orientation val="minMax"/>
        </c:scaling>
        <c:delete val="0"/>
        <c:axPos val="l"/>
        <c:numFmt formatCode="#,###,,;[Red]\(#,###,,\);_*\ &quot;-&quot;??_;" sourceLinked="1"/>
        <c:majorTickMark val="out"/>
        <c:minorTickMark val="none"/>
        <c:tickLblPos val="nextTo"/>
        <c:txPr>
          <a:bodyPr/>
          <a:lstStyle/>
          <a:p>
            <a:pPr>
              <a:defRPr b="1"/>
            </a:pPr>
            <a:endParaRPr lang="es-VE"/>
          </a:p>
        </c:txPr>
        <c:crossAx val="98807168"/>
        <c:crosses val="autoZero"/>
        <c:crossBetween val="between"/>
      </c:valAx>
    </c:plotArea>
    <c:legend>
      <c:legendPos val="b"/>
      <c:layout/>
      <c:overlay val="0"/>
      <c:txPr>
        <a:bodyPr/>
        <a:lstStyle/>
        <a:p>
          <a:pPr>
            <a:defRPr b="1"/>
          </a:pPr>
          <a:endParaRPr lang="es-VE"/>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solidFill>
          <a:srgbClr val="FFFFCC">
            <a:alpha val="28000"/>
          </a:srgbClr>
        </a:solidFill>
        <a:ln>
          <a:noFill/>
        </a:ln>
      </c:spPr>
    </c:sideWall>
    <c:backWall>
      <c:thickness val="0"/>
      <c:spPr>
        <a:noFill/>
        <a:ln>
          <a:noFill/>
        </a:ln>
      </c:spPr>
    </c:backWall>
    <c:plotArea>
      <c:layout/>
      <c:bar3DChart>
        <c:barDir val="col"/>
        <c:grouping val="stacked"/>
        <c:varyColors val="0"/>
        <c:ser>
          <c:idx val="0"/>
          <c:order val="0"/>
          <c:tx>
            <c:strRef>
              <c:f>'Balance (VR)'!$S$9</c:f>
              <c:strCache>
                <c:ptCount val="1"/>
                <c:pt idx="0">
                  <c:v>Activo circulante</c:v>
                </c:pt>
              </c:strCache>
            </c:strRef>
          </c:tx>
          <c:spPr>
            <a:gradFill flip="none" rotWithShape="1">
              <a:gsLst>
                <a:gs pos="1000">
                  <a:srgbClr val="002060"/>
                </a:gs>
                <a:gs pos="50000">
                  <a:srgbClr val="0000FF"/>
                </a:gs>
                <a:gs pos="100000">
                  <a:srgbClr val="002060"/>
                </a:gs>
              </a:gsLst>
              <a:lin ang="10800000" scaled="1"/>
              <a:tileRect/>
            </a:gradFill>
            <a:ln>
              <a:noFill/>
            </a:ln>
          </c:spPr>
          <c:invertIfNegative val="0"/>
          <c:dLbls>
            <c:dLbl>
              <c:idx val="0"/>
              <c:layout>
                <c:manualLayout>
                  <c:x val="8.3333333333333367E-3"/>
                  <c:y val="-3.2407407407407607E-2"/>
                </c:manualLayout>
              </c:layout>
              <c:showLegendKey val="0"/>
              <c:showVal val="1"/>
              <c:showCatName val="0"/>
              <c:showSerName val="0"/>
              <c:showPercent val="0"/>
              <c:showBubbleSize val="0"/>
            </c:dLbl>
            <c:dLbl>
              <c:idx val="1"/>
              <c:layout>
                <c:manualLayout>
                  <c:x val="1.6666666666666701E-2"/>
                  <c:y val="-3.2407407407407607E-2"/>
                </c:manualLayout>
              </c:layout>
              <c:showLegendKey val="0"/>
              <c:showVal val="1"/>
              <c:showCatName val="0"/>
              <c:showSerName val="0"/>
              <c:showPercent val="0"/>
              <c:showBubbleSize val="0"/>
            </c:dLbl>
            <c:txPr>
              <a:bodyPr/>
              <a:lstStyle/>
              <a:p>
                <a:pPr>
                  <a:defRPr b="1">
                    <a:solidFill>
                      <a:schemeClr val="bg1"/>
                    </a:solidFill>
                  </a:defRPr>
                </a:pPr>
                <a:endParaRPr lang="es-VE"/>
              </a:p>
            </c:txPr>
            <c:showLegendKey val="0"/>
            <c:showVal val="1"/>
            <c:showCatName val="0"/>
            <c:showSerName val="0"/>
            <c:showPercent val="0"/>
            <c:showBubbleSize val="0"/>
            <c:showLeaderLines val="0"/>
          </c:dLbls>
          <c:cat>
            <c:numRef>
              <c:f>('Balance (VR)'!$U$8;'Balance (VR)'!$W$8)</c:f>
              <c:numCache>
                <c:formatCode>General</c:formatCode>
                <c:ptCount val="2"/>
              </c:numCache>
            </c:numRef>
          </c:cat>
          <c:val>
            <c:numRef>
              <c:f>('Balance (VR)'!$U$9;'Balance (VR)'!$W$9)</c:f>
              <c:numCache>
                <c:formatCode>#,###,,;[Red]\(#,###,,\);_*\ "-"??_;</c:formatCode>
                <c:ptCount val="2"/>
                <c:pt idx="0">
                  <c:v>430450976</c:v>
                </c:pt>
                <c:pt idx="1">
                  <c:v>430450976</c:v>
                </c:pt>
              </c:numCache>
            </c:numRef>
          </c:val>
        </c:ser>
        <c:ser>
          <c:idx val="1"/>
          <c:order val="1"/>
          <c:tx>
            <c:strRef>
              <c:f>'Balance (VR)'!$S$10</c:f>
              <c:strCache>
                <c:ptCount val="1"/>
                <c:pt idx="0">
                  <c:v>Inversiones</c:v>
                </c:pt>
              </c:strCache>
            </c:strRef>
          </c:tx>
          <c:spPr>
            <a:gradFill flip="none" rotWithShape="1">
              <a:gsLst>
                <a:gs pos="1000">
                  <a:srgbClr val="003A00"/>
                </a:gs>
                <a:gs pos="50000">
                  <a:srgbClr val="009900"/>
                </a:gs>
                <a:gs pos="100000">
                  <a:srgbClr val="FFFFFF">
                    <a:alpha val="0"/>
                  </a:srgbClr>
                </a:gs>
              </a:gsLst>
              <a:lin ang="5400000" scaled="1"/>
              <a:tileRect/>
            </a:gradFill>
            <a:ln>
              <a:noFill/>
            </a:ln>
          </c:spPr>
          <c:invertIfNegative val="0"/>
          <c:dLbls>
            <c:dLbl>
              <c:idx val="0"/>
              <c:layout>
                <c:manualLayout>
                  <c:x val="5.5555555555555558E-3"/>
                  <c:y val="-6.0185185185185147E-2"/>
                </c:manualLayout>
              </c:layout>
              <c:showLegendKey val="0"/>
              <c:showVal val="1"/>
              <c:showCatName val="0"/>
              <c:showSerName val="0"/>
              <c:showPercent val="0"/>
              <c:showBubbleSize val="0"/>
            </c:dLbl>
            <c:dLbl>
              <c:idx val="1"/>
              <c:layout>
                <c:manualLayout>
                  <c:x val="5.5555555555555558E-3"/>
                  <c:y val="-0.16666666666666666"/>
                </c:manualLayout>
              </c:layout>
              <c:showLegendKey val="0"/>
              <c:showVal val="1"/>
              <c:showCatName val="0"/>
              <c:showSerName val="0"/>
              <c:showPercent val="0"/>
              <c:showBubbleSize val="0"/>
            </c:dLbl>
            <c:txPr>
              <a:bodyPr/>
              <a:lstStyle/>
              <a:p>
                <a:pPr>
                  <a:defRPr b="1">
                    <a:solidFill>
                      <a:schemeClr val="bg1"/>
                    </a:solidFill>
                  </a:defRPr>
                </a:pPr>
                <a:endParaRPr lang="es-VE"/>
              </a:p>
            </c:txPr>
            <c:showLegendKey val="0"/>
            <c:showVal val="1"/>
            <c:showCatName val="0"/>
            <c:showSerName val="0"/>
            <c:showPercent val="0"/>
            <c:showBubbleSize val="0"/>
            <c:showLeaderLines val="0"/>
          </c:dLbls>
          <c:cat>
            <c:numRef>
              <c:f>('Balance (VR)'!$U$8;'Balance (VR)'!$W$8)</c:f>
              <c:numCache>
                <c:formatCode>General</c:formatCode>
                <c:ptCount val="2"/>
              </c:numCache>
            </c:numRef>
          </c:cat>
          <c:val>
            <c:numRef>
              <c:f>('Balance (VR)'!$U$10;'Balance (VR)'!$W$10)</c:f>
              <c:numCache>
                <c:formatCode>#,###,,;[Red]\(#,###,,\);_*\ "-"??_;</c:formatCode>
                <c:ptCount val="2"/>
                <c:pt idx="0">
                  <c:v>16273583905</c:v>
                </c:pt>
                <c:pt idx="1">
                  <c:v>36913171427.073441</c:v>
                </c:pt>
              </c:numCache>
            </c:numRef>
          </c:val>
        </c:ser>
        <c:dLbls>
          <c:showLegendKey val="0"/>
          <c:showVal val="0"/>
          <c:showCatName val="0"/>
          <c:showSerName val="0"/>
          <c:showPercent val="0"/>
          <c:showBubbleSize val="0"/>
        </c:dLbls>
        <c:gapWidth val="150"/>
        <c:shape val="box"/>
        <c:axId val="23098496"/>
        <c:axId val="25873024"/>
        <c:axId val="0"/>
      </c:bar3DChart>
      <c:catAx>
        <c:axId val="23098496"/>
        <c:scaling>
          <c:orientation val="minMax"/>
        </c:scaling>
        <c:delete val="0"/>
        <c:axPos val="b"/>
        <c:numFmt formatCode="General" sourceLinked="1"/>
        <c:majorTickMark val="out"/>
        <c:minorTickMark val="none"/>
        <c:tickLblPos val="high"/>
        <c:txPr>
          <a:bodyPr/>
          <a:lstStyle/>
          <a:p>
            <a:pPr>
              <a:defRPr sz="1200" b="1">
                <a:solidFill>
                  <a:schemeClr val="accent6">
                    <a:lumMod val="75000"/>
                  </a:schemeClr>
                </a:solidFill>
              </a:defRPr>
            </a:pPr>
            <a:endParaRPr lang="es-VE"/>
          </a:p>
        </c:txPr>
        <c:crossAx val="25873024"/>
        <c:crosses val="autoZero"/>
        <c:auto val="1"/>
        <c:lblAlgn val="ctr"/>
        <c:lblOffset val="100"/>
        <c:noMultiLvlLbl val="0"/>
      </c:catAx>
      <c:valAx>
        <c:axId val="25873024"/>
        <c:scaling>
          <c:orientation val="minMax"/>
        </c:scaling>
        <c:delete val="0"/>
        <c:axPos val="l"/>
        <c:numFmt formatCode="#,###,,;[Red]\(#,###,,\);_*\ &quot;-&quot;??_;" sourceLinked="1"/>
        <c:majorTickMark val="out"/>
        <c:minorTickMark val="none"/>
        <c:tickLblPos val="nextTo"/>
        <c:txPr>
          <a:bodyPr/>
          <a:lstStyle/>
          <a:p>
            <a:pPr>
              <a:defRPr b="1"/>
            </a:pPr>
            <a:endParaRPr lang="es-VE"/>
          </a:p>
        </c:txPr>
        <c:crossAx val="23098496"/>
        <c:crosses val="autoZero"/>
        <c:crossBetween val="between"/>
      </c:valAx>
    </c:plotArea>
    <c:legend>
      <c:legendPos val="b"/>
      <c:layout/>
      <c:overlay val="0"/>
      <c:txPr>
        <a:bodyPr/>
        <a:lstStyle/>
        <a:p>
          <a:pPr>
            <a:defRPr b="1"/>
          </a:pPr>
          <a:endParaRPr lang="es-VE"/>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a:noFill/>
        </a:ln>
      </c:spPr>
    </c:floor>
    <c:sideWall>
      <c:thickness val="0"/>
      <c:spPr>
        <a:solidFill>
          <a:srgbClr val="FFFFCC">
            <a:alpha val="28000"/>
          </a:srgbClr>
        </a:solidFill>
        <a:ln>
          <a:noFill/>
        </a:ln>
        <a:effectLst>
          <a:outerShdw blurRad="50800" dist="50800" dir="5400000" algn="ctr" rotWithShape="0">
            <a:schemeClr val="bg1"/>
          </a:outerShdw>
        </a:effectLst>
      </c:spPr>
    </c:sideWall>
    <c:backWall>
      <c:thickness val="0"/>
      <c:spPr>
        <a:noFill/>
        <a:ln>
          <a:noFill/>
        </a:ln>
      </c:spPr>
    </c:backWall>
    <c:plotArea>
      <c:layout/>
      <c:bar3DChart>
        <c:barDir val="col"/>
        <c:grouping val="stacked"/>
        <c:varyColors val="0"/>
        <c:ser>
          <c:idx val="0"/>
          <c:order val="0"/>
          <c:tx>
            <c:strRef>
              <c:f>'Balance (VR)'!$S$25</c:f>
              <c:strCache>
                <c:ptCount val="1"/>
                <c:pt idx="0">
                  <c:v>Déficit</c:v>
                </c:pt>
              </c:strCache>
            </c:strRef>
          </c:tx>
          <c:spPr>
            <a:gradFill flip="none" rotWithShape="1">
              <a:gsLst>
                <a:gs pos="0">
                  <a:schemeClr val="accent6">
                    <a:lumMod val="75000"/>
                  </a:schemeClr>
                </a:gs>
                <a:gs pos="50000">
                  <a:schemeClr val="accent6">
                    <a:lumMod val="75000"/>
                  </a:schemeClr>
                </a:gs>
                <a:gs pos="100000">
                  <a:srgbClr val="FFFF00"/>
                </a:gs>
              </a:gsLst>
              <a:lin ang="5400000" scaled="1"/>
              <a:tileRect/>
            </a:gradFill>
          </c:spPr>
          <c:invertIfNegative val="0"/>
          <c:dLbls>
            <c:dLbl>
              <c:idx val="0"/>
              <c:layout>
                <c:manualLayout>
                  <c:x val="0"/>
                  <c:y val="-7.870261009040555E-2"/>
                </c:manualLayout>
              </c:layout>
              <c:showLegendKey val="0"/>
              <c:showVal val="1"/>
              <c:showCatName val="0"/>
              <c:showSerName val="0"/>
              <c:showPercent val="0"/>
              <c:showBubbleSize val="0"/>
            </c:dLbl>
            <c:dLbl>
              <c:idx val="1"/>
              <c:layout>
                <c:manualLayout>
                  <c:x val="0"/>
                  <c:y val="-7.407407407407407E-2"/>
                </c:manualLayout>
              </c:layout>
              <c:showLegendKey val="0"/>
              <c:showVal val="1"/>
              <c:showCatName val="0"/>
              <c:showSerName val="0"/>
              <c:showPercent val="0"/>
              <c:showBubbleSize val="0"/>
            </c:dLbl>
            <c:txPr>
              <a:bodyPr/>
              <a:lstStyle/>
              <a:p>
                <a:pPr>
                  <a:defRPr b="1">
                    <a:solidFill>
                      <a:schemeClr val="accent6">
                        <a:lumMod val="75000"/>
                      </a:schemeClr>
                    </a:solidFill>
                  </a:defRPr>
                </a:pPr>
                <a:endParaRPr lang="es-VE"/>
              </a:p>
            </c:txPr>
            <c:showLegendKey val="0"/>
            <c:showVal val="1"/>
            <c:showCatName val="0"/>
            <c:showSerName val="0"/>
            <c:showPercent val="0"/>
            <c:showBubbleSize val="0"/>
            <c:showLeaderLines val="0"/>
          </c:dLbls>
          <c:cat>
            <c:numRef>
              <c:f>('Balance (VR)'!$U$24;'Balance (VR)'!$W$24)</c:f>
              <c:numCache>
                <c:formatCode>General</c:formatCode>
                <c:ptCount val="2"/>
              </c:numCache>
            </c:numRef>
          </c:cat>
          <c:val>
            <c:numRef>
              <c:f>('Balance (VR)'!$U$25;'Balance (VR)'!$W$25)</c:f>
              <c:numCache>
                <c:formatCode>#,###,,;[Red]\(#,###,,\);_*\ "-"??_;</c:formatCode>
                <c:ptCount val="2"/>
                <c:pt idx="0">
                  <c:v>-9469889945</c:v>
                </c:pt>
                <c:pt idx="1">
                  <c:v>-7833120735.4336309</c:v>
                </c:pt>
              </c:numCache>
            </c:numRef>
          </c:val>
        </c:ser>
        <c:ser>
          <c:idx val="1"/>
          <c:order val="1"/>
          <c:tx>
            <c:strRef>
              <c:f>'Balance (VR)'!$S$26</c:f>
              <c:strCache>
                <c:ptCount val="1"/>
                <c:pt idx="0">
                  <c:v>Capital + Reservas</c:v>
                </c:pt>
              </c:strCache>
            </c:strRef>
          </c:tx>
          <c:spPr>
            <a:gradFill flip="none" rotWithShape="1">
              <a:gsLst>
                <a:gs pos="0">
                  <a:srgbClr val="002060"/>
                </a:gs>
                <a:gs pos="50000">
                  <a:srgbClr val="0000FF"/>
                </a:gs>
                <a:gs pos="100000">
                  <a:srgbClr val="002060"/>
                </a:gs>
              </a:gsLst>
              <a:lin ang="5400000" scaled="1"/>
              <a:tileRect/>
            </a:gradFill>
          </c:spPr>
          <c:invertIfNegative val="0"/>
          <c:dLbls>
            <c:dLbl>
              <c:idx val="0"/>
              <c:layout>
                <c:manualLayout>
                  <c:x val="8.3333333333333367E-3"/>
                  <c:y val="-9.2592592592593004E-3"/>
                </c:manualLayout>
              </c:layout>
              <c:showLegendKey val="0"/>
              <c:showVal val="1"/>
              <c:showCatName val="0"/>
              <c:showSerName val="0"/>
              <c:showPercent val="0"/>
              <c:showBubbleSize val="0"/>
            </c:dLbl>
            <c:dLbl>
              <c:idx val="1"/>
              <c:layout>
                <c:manualLayout>
                  <c:x val="1.6666666666666701E-2"/>
                  <c:y val="-1.3888888888888926E-2"/>
                </c:manualLayout>
              </c:layout>
              <c:showLegendKey val="0"/>
              <c:showVal val="1"/>
              <c:showCatName val="0"/>
              <c:showSerName val="0"/>
              <c:showPercent val="0"/>
              <c:showBubbleSize val="0"/>
            </c:dLbl>
            <c:txPr>
              <a:bodyPr/>
              <a:lstStyle/>
              <a:p>
                <a:pPr>
                  <a:defRPr b="1">
                    <a:solidFill>
                      <a:schemeClr val="bg1"/>
                    </a:solidFill>
                  </a:defRPr>
                </a:pPr>
                <a:endParaRPr lang="es-VE"/>
              </a:p>
            </c:txPr>
            <c:showLegendKey val="0"/>
            <c:showVal val="1"/>
            <c:showCatName val="0"/>
            <c:showSerName val="0"/>
            <c:showPercent val="0"/>
            <c:showBubbleSize val="0"/>
            <c:showLeaderLines val="0"/>
          </c:dLbls>
          <c:cat>
            <c:numRef>
              <c:f>('Balance (VR)'!$U$24;'Balance (VR)'!$W$24)</c:f>
              <c:numCache>
                <c:formatCode>General</c:formatCode>
                <c:ptCount val="2"/>
              </c:numCache>
            </c:numRef>
          </c:cat>
          <c:val>
            <c:numRef>
              <c:f>('Balance (VR)'!$U$26;'Balance (VR)'!$W$26)</c:f>
              <c:numCache>
                <c:formatCode>#,###,,;[Red]\(#,###,,\);_*\ "-"??_;</c:formatCode>
                <c:ptCount val="2"/>
                <c:pt idx="0">
                  <c:v>1424169728</c:v>
                </c:pt>
                <c:pt idx="1">
                  <c:v>1424169728</c:v>
                </c:pt>
              </c:numCache>
            </c:numRef>
          </c:val>
        </c:ser>
        <c:ser>
          <c:idx val="2"/>
          <c:order val="2"/>
          <c:tx>
            <c:strRef>
              <c:f>'Balance (VR)'!$S$27</c:f>
              <c:strCache>
                <c:ptCount val="1"/>
                <c:pt idx="0">
                  <c:v>Ganancia en inversiones</c:v>
                </c:pt>
              </c:strCache>
            </c:strRef>
          </c:tx>
          <c:spPr>
            <a:gradFill flip="none" rotWithShape="1">
              <a:gsLst>
                <a:gs pos="0">
                  <a:srgbClr val="003A00"/>
                </a:gs>
                <a:gs pos="50000">
                  <a:srgbClr val="009900"/>
                </a:gs>
                <a:gs pos="100000">
                  <a:srgbClr val="FFFFFF">
                    <a:alpha val="0"/>
                  </a:srgbClr>
                </a:gs>
              </a:gsLst>
              <a:lin ang="5400000" scaled="1"/>
              <a:tileRect/>
            </a:gradFill>
          </c:spPr>
          <c:invertIfNegative val="0"/>
          <c:dLbls>
            <c:dLbl>
              <c:idx val="0"/>
              <c:layout>
                <c:manualLayout>
                  <c:x val="1.6666666666666701E-2"/>
                  <c:y val="-6.9444444444444503E-2"/>
                </c:manualLayout>
              </c:layout>
              <c:showLegendKey val="0"/>
              <c:showVal val="1"/>
              <c:showCatName val="0"/>
              <c:showSerName val="0"/>
              <c:showPercent val="0"/>
              <c:showBubbleSize val="0"/>
            </c:dLbl>
            <c:dLbl>
              <c:idx val="1"/>
              <c:layout>
                <c:manualLayout>
                  <c:x val="1.6666666666666701E-2"/>
                  <c:y val="-0.16666703120443291"/>
                </c:manualLayout>
              </c:layout>
              <c:showLegendKey val="0"/>
              <c:showVal val="1"/>
              <c:showCatName val="0"/>
              <c:showSerName val="0"/>
              <c:showPercent val="0"/>
              <c:showBubbleSize val="0"/>
            </c:dLbl>
            <c:txPr>
              <a:bodyPr/>
              <a:lstStyle/>
              <a:p>
                <a:pPr>
                  <a:defRPr b="1">
                    <a:solidFill>
                      <a:schemeClr val="bg1"/>
                    </a:solidFill>
                  </a:defRPr>
                </a:pPr>
                <a:endParaRPr lang="es-VE"/>
              </a:p>
            </c:txPr>
            <c:showLegendKey val="0"/>
            <c:showVal val="1"/>
            <c:showCatName val="0"/>
            <c:showSerName val="0"/>
            <c:showPercent val="0"/>
            <c:showBubbleSize val="0"/>
            <c:showLeaderLines val="0"/>
          </c:dLbls>
          <c:cat>
            <c:numRef>
              <c:f>('Balance (VR)'!$U$24;'Balance (VR)'!$W$24)</c:f>
              <c:numCache>
                <c:formatCode>General</c:formatCode>
                <c:ptCount val="2"/>
              </c:numCache>
            </c:numRef>
          </c:cat>
          <c:val>
            <c:numRef>
              <c:f>('Balance (VR)'!$U$27;'Balance (VR)'!$W$27)</c:f>
              <c:numCache>
                <c:formatCode>#,###,,;[Red]\(#,###,,\);_*\ "-"??_;</c:formatCode>
                <c:ptCount val="2"/>
                <c:pt idx="0">
                  <c:v>10591142540</c:v>
                </c:pt>
                <c:pt idx="1">
                  <c:v>22249355711.185791</c:v>
                </c:pt>
              </c:numCache>
            </c:numRef>
          </c:val>
        </c:ser>
        <c:dLbls>
          <c:showLegendKey val="0"/>
          <c:showVal val="0"/>
          <c:showCatName val="0"/>
          <c:showSerName val="0"/>
          <c:showPercent val="0"/>
          <c:showBubbleSize val="0"/>
        </c:dLbls>
        <c:gapWidth val="150"/>
        <c:shape val="box"/>
        <c:axId val="92352896"/>
        <c:axId val="92355200"/>
        <c:axId val="0"/>
      </c:bar3DChart>
      <c:catAx>
        <c:axId val="92352896"/>
        <c:scaling>
          <c:orientation val="minMax"/>
        </c:scaling>
        <c:delete val="0"/>
        <c:axPos val="b"/>
        <c:numFmt formatCode="General" sourceLinked="1"/>
        <c:majorTickMark val="out"/>
        <c:minorTickMark val="none"/>
        <c:tickLblPos val="high"/>
        <c:txPr>
          <a:bodyPr/>
          <a:lstStyle/>
          <a:p>
            <a:pPr>
              <a:defRPr sz="1200" b="1">
                <a:solidFill>
                  <a:schemeClr val="accent6">
                    <a:lumMod val="75000"/>
                  </a:schemeClr>
                </a:solidFill>
              </a:defRPr>
            </a:pPr>
            <a:endParaRPr lang="es-VE"/>
          </a:p>
        </c:txPr>
        <c:crossAx val="92355200"/>
        <c:crosses val="autoZero"/>
        <c:auto val="1"/>
        <c:lblAlgn val="ctr"/>
        <c:lblOffset val="100"/>
        <c:noMultiLvlLbl val="0"/>
      </c:catAx>
      <c:valAx>
        <c:axId val="92355200"/>
        <c:scaling>
          <c:orientation val="minMax"/>
        </c:scaling>
        <c:delete val="0"/>
        <c:axPos val="l"/>
        <c:numFmt formatCode="#,###,,;[Red]\(#,###,,\);_*\ &quot;-&quot;??_;" sourceLinked="1"/>
        <c:majorTickMark val="out"/>
        <c:minorTickMark val="none"/>
        <c:tickLblPos val="nextTo"/>
        <c:spPr>
          <a:ln>
            <a:solidFill>
              <a:schemeClr val="bg1">
                <a:lumMod val="50000"/>
              </a:schemeClr>
            </a:solidFill>
          </a:ln>
        </c:spPr>
        <c:txPr>
          <a:bodyPr/>
          <a:lstStyle/>
          <a:p>
            <a:pPr>
              <a:defRPr b="1"/>
            </a:pPr>
            <a:endParaRPr lang="es-VE"/>
          </a:p>
        </c:txPr>
        <c:crossAx val="92352896"/>
        <c:crosses val="autoZero"/>
        <c:crossBetween val="between"/>
      </c:valAx>
      <c:spPr>
        <a:ln>
          <a:noFill/>
        </a:ln>
      </c:spPr>
    </c:plotArea>
    <c:legend>
      <c:legendPos val="b"/>
      <c:layout/>
      <c:overlay val="0"/>
      <c:txPr>
        <a:bodyPr/>
        <a:lstStyle/>
        <a:p>
          <a:pPr>
            <a:defRPr b="1"/>
          </a:pPr>
          <a:endParaRPr lang="es-VE"/>
        </a:p>
      </c:txPr>
    </c:legend>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pPr>
        <a:solidFill>
          <a:srgbClr val="FFFFCC">
            <a:alpha val="28000"/>
          </a:srgbClr>
        </a:solidFill>
        <a:ln>
          <a:noFill/>
        </a:ln>
      </c:spPr>
    </c:sideWall>
    <c:backWall>
      <c:thickness val="0"/>
      <c:spPr>
        <a:noFill/>
        <a:ln>
          <a:noFill/>
        </a:ln>
      </c:spPr>
    </c:backWall>
    <c:plotArea>
      <c:layout/>
      <c:bar3DChart>
        <c:barDir val="col"/>
        <c:grouping val="stacked"/>
        <c:varyColors val="0"/>
        <c:ser>
          <c:idx val="0"/>
          <c:order val="0"/>
          <c:tx>
            <c:strRef>
              <c:f>'Balance (VR)'!$S$39</c:f>
              <c:strCache>
                <c:ptCount val="1"/>
                <c:pt idx="0">
                  <c:v>Pasivo circulante</c:v>
                </c:pt>
              </c:strCache>
            </c:strRef>
          </c:tx>
          <c:spPr>
            <a:gradFill flip="none" rotWithShape="1">
              <a:gsLst>
                <a:gs pos="1000">
                  <a:schemeClr val="accent6">
                    <a:lumMod val="75000"/>
                  </a:schemeClr>
                </a:gs>
                <a:gs pos="50000">
                  <a:schemeClr val="accent6">
                    <a:lumMod val="75000"/>
                  </a:schemeClr>
                </a:gs>
                <a:gs pos="100000">
                  <a:srgbClr val="FFFF00"/>
                </a:gs>
              </a:gsLst>
              <a:lin ang="5400000" scaled="1"/>
              <a:tileRect/>
            </a:gradFill>
            <a:ln>
              <a:noFill/>
            </a:ln>
          </c:spPr>
          <c:invertIfNegative val="0"/>
          <c:dLbls>
            <c:dLbl>
              <c:idx val="0"/>
              <c:layout>
                <c:manualLayout>
                  <c:x val="0"/>
                  <c:y val="2.3148148148148147E-2"/>
                </c:manualLayout>
              </c:layout>
              <c:showLegendKey val="0"/>
              <c:showVal val="1"/>
              <c:showCatName val="0"/>
              <c:showSerName val="0"/>
              <c:showPercent val="0"/>
              <c:showBubbleSize val="0"/>
            </c:dLbl>
            <c:dLbl>
              <c:idx val="1"/>
              <c:layout>
                <c:manualLayout>
                  <c:x val="5.5555555555555558E-3"/>
                  <c:y val="2.3148148148148147E-2"/>
                </c:manualLayout>
              </c:layout>
              <c:showLegendKey val="0"/>
              <c:showVal val="1"/>
              <c:showCatName val="0"/>
              <c:showSerName val="0"/>
              <c:showPercent val="0"/>
              <c:showBubbleSize val="0"/>
            </c:dLbl>
            <c:txPr>
              <a:bodyPr/>
              <a:lstStyle/>
              <a:p>
                <a:pPr>
                  <a:defRPr b="1">
                    <a:solidFill>
                      <a:sysClr val="windowText" lastClr="000000"/>
                    </a:solidFill>
                  </a:defRPr>
                </a:pPr>
                <a:endParaRPr lang="es-VE"/>
              </a:p>
            </c:txPr>
            <c:showLegendKey val="0"/>
            <c:showVal val="1"/>
            <c:showCatName val="0"/>
            <c:showSerName val="0"/>
            <c:showPercent val="0"/>
            <c:showBubbleSize val="0"/>
            <c:showLeaderLines val="0"/>
          </c:dLbls>
          <c:cat>
            <c:numRef>
              <c:f>('Balance (VR)'!$U$38;'Balance (VR)'!$W$38)</c:f>
              <c:numCache>
                <c:formatCode>General</c:formatCode>
                <c:ptCount val="2"/>
              </c:numCache>
            </c:numRef>
          </c:cat>
          <c:val>
            <c:numRef>
              <c:f>('Balance (VR)'!$U$39;'Balance (VR)'!$W$39)</c:f>
              <c:numCache>
                <c:formatCode>#,###,,;[Red]\(#,###,,\);_*\ "-"??_;</c:formatCode>
                <c:ptCount val="2"/>
                <c:pt idx="0">
                  <c:v>4434997475</c:v>
                </c:pt>
                <c:pt idx="1">
                  <c:v>4434997475</c:v>
                </c:pt>
              </c:numCache>
            </c:numRef>
          </c:val>
        </c:ser>
        <c:ser>
          <c:idx val="1"/>
          <c:order val="1"/>
          <c:tx>
            <c:strRef>
              <c:f>'Balance (VR)'!$S$40</c:f>
              <c:strCache>
                <c:ptCount val="1"/>
                <c:pt idx="0">
                  <c:v>Deuda a largo plazo</c:v>
                </c:pt>
              </c:strCache>
            </c:strRef>
          </c:tx>
          <c:spPr>
            <a:gradFill flip="none" rotWithShape="1">
              <a:gsLst>
                <a:gs pos="1000">
                  <a:srgbClr val="002060"/>
                </a:gs>
                <a:gs pos="50000">
                  <a:srgbClr val="002060"/>
                </a:gs>
                <a:gs pos="100000">
                  <a:srgbClr val="00B0F0"/>
                </a:gs>
              </a:gsLst>
              <a:lin ang="5400000" scaled="1"/>
              <a:tileRect/>
            </a:gradFill>
          </c:spPr>
          <c:invertIfNegative val="0"/>
          <c:dLbls>
            <c:dLbl>
              <c:idx val="0"/>
              <c:layout>
                <c:manualLayout>
                  <c:x val="2.7777777777777913E-3"/>
                  <c:y val="-6.4815543890347133E-2"/>
                </c:manualLayout>
              </c:layout>
              <c:showLegendKey val="0"/>
              <c:showVal val="1"/>
              <c:showCatName val="0"/>
              <c:showSerName val="0"/>
              <c:showPercent val="0"/>
              <c:showBubbleSize val="0"/>
            </c:dLbl>
            <c:dLbl>
              <c:idx val="1"/>
              <c:layout>
                <c:manualLayout>
                  <c:x val="8.3333333333333367E-3"/>
                  <c:y val="-6.944480898221056E-2"/>
                </c:manualLayout>
              </c:layout>
              <c:showLegendKey val="0"/>
              <c:showVal val="1"/>
              <c:showCatName val="0"/>
              <c:showSerName val="0"/>
              <c:showPercent val="0"/>
              <c:showBubbleSize val="0"/>
            </c:dLbl>
            <c:txPr>
              <a:bodyPr/>
              <a:lstStyle/>
              <a:p>
                <a:pPr>
                  <a:defRPr b="1">
                    <a:solidFill>
                      <a:schemeClr val="bg1"/>
                    </a:solidFill>
                  </a:defRPr>
                </a:pPr>
                <a:endParaRPr lang="es-VE"/>
              </a:p>
            </c:txPr>
            <c:showLegendKey val="0"/>
            <c:showVal val="1"/>
            <c:showCatName val="0"/>
            <c:showSerName val="0"/>
            <c:showPercent val="0"/>
            <c:showBubbleSize val="0"/>
            <c:showLeaderLines val="0"/>
          </c:dLbls>
          <c:cat>
            <c:numRef>
              <c:f>('Balance (VR)'!$U$38;'Balance (VR)'!$W$38)</c:f>
              <c:numCache>
                <c:formatCode>General</c:formatCode>
                <c:ptCount val="2"/>
              </c:numCache>
            </c:numRef>
          </c:cat>
          <c:val>
            <c:numRef>
              <c:f>('Balance (VR)'!$U$40;'Balance (VR)'!$W$40)</c:f>
              <c:numCache>
                <c:formatCode>#,###,,;[Red]\(#,###,,\);_*\ "-"??_;</c:formatCode>
                <c:ptCount val="2"/>
                <c:pt idx="0">
                  <c:v>4703678874</c:v>
                </c:pt>
                <c:pt idx="1">
                  <c:v>4703678874</c:v>
                </c:pt>
              </c:numCache>
            </c:numRef>
          </c:val>
        </c:ser>
        <c:ser>
          <c:idx val="2"/>
          <c:order val="2"/>
          <c:tx>
            <c:strRef>
              <c:f>'Balance (VR)'!$S$41</c:f>
              <c:strCache>
                <c:ptCount val="1"/>
                <c:pt idx="0">
                  <c:v>Impuesto diferido</c:v>
                </c:pt>
              </c:strCache>
            </c:strRef>
          </c:tx>
          <c:spPr>
            <a:gradFill flip="none" rotWithShape="1">
              <a:gsLst>
                <a:gs pos="1000">
                  <a:srgbClr val="003A00"/>
                </a:gs>
                <a:gs pos="50000">
                  <a:srgbClr val="003A00"/>
                </a:gs>
                <a:gs pos="100000">
                  <a:srgbClr val="99FF99">
                    <a:alpha val="0"/>
                  </a:srgbClr>
                </a:gs>
              </a:gsLst>
              <a:lin ang="5400000" scaled="1"/>
              <a:tileRect/>
            </a:gradFill>
          </c:spPr>
          <c:invertIfNegative val="0"/>
          <c:dLbls>
            <c:dLbl>
              <c:idx val="0"/>
              <c:layout>
                <c:manualLayout>
                  <c:x val="1.1111111111111125E-2"/>
                  <c:y val="-6.0185185185185147E-2"/>
                </c:manualLayout>
              </c:layout>
              <c:showLegendKey val="0"/>
              <c:showVal val="1"/>
              <c:showCatName val="0"/>
              <c:showSerName val="0"/>
              <c:showPercent val="0"/>
              <c:showBubbleSize val="0"/>
            </c:dLbl>
            <c:dLbl>
              <c:idx val="1"/>
              <c:layout>
                <c:manualLayout>
                  <c:x val="1.3888888888888926E-2"/>
                  <c:y val="-0.1157411052785071"/>
                </c:manualLayout>
              </c:layout>
              <c:showLegendKey val="0"/>
              <c:showVal val="1"/>
              <c:showCatName val="0"/>
              <c:showSerName val="0"/>
              <c:showPercent val="0"/>
              <c:showBubbleSize val="0"/>
            </c:dLbl>
            <c:txPr>
              <a:bodyPr/>
              <a:lstStyle/>
              <a:p>
                <a:pPr>
                  <a:defRPr b="1">
                    <a:solidFill>
                      <a:schemeClr val="bg1"/>
                    </a:solidFill>
                  </a:defRPr>
                </a:pPr>
                <a:endParaRPr lang="es-VE"/>
              </a:p>
            </c:txPr>
            <c:showLegendKey val="0"/>
            <c:showVal val="1"/>
            <c:showCatName val="0"/>
            <c:showSerName val="0"/>
            <c:showPercent val="0"/>
            <c:showBubbleSize val="0"/>
            <c:showLeaderLines val="0"/>
          </c:dLbls>
          <c:cat>
            <c:numRef>
              <c:f>('Balance (VR)'!$U$38;'Balance (VR)'!$W$38)</c:f>
              <c:numCache>
                <c:formatCode>General</c:formatCode>
                <c:ptCount val="2"/>
              </c:numCache>
            </c:numRef>
          </c:cat>
          <c:val>
            <c:numRef>
              <c:f>('Balance (VR)'!$U$41;'Balance (VR)'!$W$41)</c:f>
              <c:numCache>
                <c:formatCode>#,###,,;[Red]\(#,###,,\);_*\ "-"??_;</c:formatCode>
                <c:ptCount val="2"/>
                <c:pt idx="0">
                  <c:v>5019936207</c:v>
                </c:pt>
                <c:pt idx="1">
                  <c:v>12364541349.07155</c:v>
                </c:pt>
              </c:numCache>
            </c:numRef>
          </c:val>
        </c:ser>
        <c:dLbls>
          <c:showLegendKey val="0"/>
          <c:showVal val="0"/>
          <c:showCatName val="0"/>
          <c:showSerName val="0"/>
          <c:showPercent val="0"/>
          <c:showBubbleSize val="0"/>
        </c:dLbls>
        <c:gapWidth val="150"/>
        <c:shape val="box"/>
        <c:axId val="27307392"/>
        <c:axId val="27317376"/>
        <c:axId val="0"/>
      </c:bar3DChart>
      <c:catAx>
        <c:axId val="27307392"/>
        <c:scaling>
          <c:orientation val="minMax"/>
        </c:scaling>
        <c:delete val="0"/>
        <c:axPos val="b"/>
        <c:numFmt formatCode="General" sourceLinked="1"/>
        <c:majorTickMark val="out"/>
        <c:minorTickMark val="none"/>
        <c:tickLblPos val="high"/>
        <c:txPr>
          <a:bodyPr/>
          <a:lstStyle/>
          <a:p>
            <a:pPr>
              <a:defRPr sz="1200" b="1">
                <a:solidFill>
                  <a:schemeClr val="accent6">
                    <a:lumMod val="75000"/>
                  </a:schemeClr>
                </a:solidFill>
              </a:defRPr>
            </a:pPr>
            <a:endParaRPr lang="es-VE"/>
          </a:p>
        </c:txPr>
        <c:crossAx val="27317376"/>
        <c:crosses val="autoZero"/>
        <c:auto val="1"/>
        <c:lblAlgn val="ctr"/>
        <c:lblOffset val="100"/>
        <c:noMultiLvlLbl val="0"/>
      </c:catAx>
      <c:valAx>
        <c:axId val="27317376"/>
        <c:scaling>
          <c:orientation val="minMax"/>
        </c:scaling>
        <c:delete val="0"/>
        <c:axPos val="l"/>
        <c:numFmt formatCode="#,###,,;[Red]\(#,###,,\);_*\ &quot;-&quot;??_;" sourceLinked="1"/>
        <c:majorTickMark val="out"/>
        <c:minorTickMark val="none"/>
        <c:tickLblPos val="nextTo"/>
        <c:txPr>
          <a:bodyPr/>
          <a:lstStyle/>
          <a:p>
            <a:pPr>
              <a:defRPr b="1"/>
            </a:pPr>
            <a:endParaRPr lang="es-VE"/>
          </a:p>
        </c:txPr>
        <c:crossAx val="27307392"/>
        <c:crosses val="autoZero"/>
        <c:crossBetween val="between"/>
      </c:valAx>
    </c:plotArea>
    <c:legend>
      <c:legendPos val="b"/>
      <c:layout/>
      <c:overlay val="0"/>
      <c:txPr>
        <a:bodyPr/>
        <a:lstStyle/>
        <a:p>
          <a:pPr>
            <a:defRPr b="1"/>
          </a:pPr>
          <a:endParaRPr lang="es-VE"/>
        </a:p>
      </c:txPr>
    </c:legend>
    <c:plotVisOnly val="1"/>
    <c:dispBlanksAs val="gap"/>
    <c:showDLblsOverMax val="0"/>
  </c:chart>
  <c:spPr>
    <a:noFill/>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14521" cy="465902"/>
          </a:xfrm>
          <a:prstGeom prst="rect">
            <a:avLst/>
          </a:prstGeom>
        </p:spPr>
        <p:txBody>
          <a:bodyPr vert="horz" lIns="90452" tIns="45226" rIns="90452" bIns="45226" rtlCol="0"/>
          <a:lstStyle>
            <a:lvl1pPr algn="l">
              <a:defRPr sz="1200">
                <a:ea typeface="+mn-ea"/>
              </a:defRPr>
            </a:lvl1pPr>
          </a:lstStyle>
          <a:p>
            <a:pPr>
              <a:defRPr/>
            </a:pPr>
            <a:endParaRPr lang="es-ES"/>
          </a:p>
        </p:txBody>
      </p:sp>
      <p:sp>
        <p:nvSpPr>
          <p:cNvPr id="3" name="2 Marcador de fecha"/>
          <p:cNvSpPr>
            <a:spLocks noGrp="1"/>
          </p:cNvSpPr>
          <p:nvPr>
            <p:ph type="dt" idx="1"/>
          </p:nvPr>
        </p:nvSpPr>
        <p:spPr>
          <a:xfrm>
            <a:off x="3938694" y="0"/>
            <a:ext cx="3014521" cy="465902"/>
          </a:xfrm>
          <a:prstGeom prst="rect">
            <a:avLst/>
          </a:prstGeom>
        </p:spPr>
        <p:txBody>
          <a:bodyPr vert="horz" wrap="square" lIns="90452" tIns="45226" rIns="90452" bIns="45226" numCol="1" anchor="t" anchorCtr="0" compatLnSpc="1">
            <a:prstTxWarp prst="textNoShape">
              <a:avLst/>
            </a:prstTxWarp>
          </a:bodyPr>
          <a:lstStyle>
            <a:lvl1pPr algn="r">
              <a:defRPr sz="1200"/>
            </a:lvl1pPr>
          </a:lstStyle>
          <a:p>
            <a:fld id="{6A8E4D9C-6BFB-AB43-8EF6-FEF91EF9D091}" type="datetimeFigureOut">
              <a:rPr lang="es-ES"/>
              <a:pPr/>
              <a:t>27/03/2015</a:t>
            </a:fld>
            <a:endParaRPr lang="es-ES"/>
          </a:p>
        </p:txBody>
      </p:sp>
      <p:sp>
        <p:nvSpPr>
          <p:cNvPr id="4" name="3 Marcador de imagen de diapositiva"/>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0452" tIns="45226" rIns="90452" bIns="45226" rtlCol="0" anchor="ctr"/>
          <a:lstStyle/>
          <a:p>
            <a:pPr lvl="0"/>
            <a:endParaRPr lang="es-ES" noProof="0" smtClean="0"/>
          </a:p>
        </p:txBody>
      </p:sp>
      <p:sp>
        <p:nvSpPr>
          <p:cNvPr id="5" name="4 Marcador de notas"/>
          <p:cNvSpPr>
            <a:spLocks noGrp="1"/>
          </p:cNvSpPr>
          <p:nvPr>
            <p:ph type="body" sz="quarter" idx="3"/>
          </p:nvPr>
        </p:nvSpPr>
        <p:spPr>
          <a:xfrm>
            <a:off x="696784" y="4422345"/>
            <a:ext cx="5561272" cy="4188649"/>
          </a:xfrm>
          <a:prstGeom prst="rect">
            <a:avLst/>
          </a:prstGeom>
        </p:spPr>
        <p:txBody>
          <a:bodyPr vert="horz" wrap="square" lIns="90452" tIns="45226" rIns="90452" bIns="45226" numCol="1" anchor="t" anchorCtr="0" compatLnSpc="1">
            <a:prstTxWarp prst="textNoShape">
              <a:avLst/>
            </a:prstTxWarp>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8841710"/>
            <a:ext cx="3014521" cy="465902"/>
          </a:xfrm>
          <a:prstGeom prst="rect">
            <a:avLst/>
          </a:prstGeom>
        </p:spPr>
        <p:txBody>
          <a:bodyPr vert="horz" lIns="90452" tIns="45226" rIns="90452" bIns="45226" rtlCol="0" anchor="b"/>
          <a:lstStyle>
            <a:lvl1pPr algn="l">
              <a:defRPr sz="1200">
                <a:ea typeface="+mn-ea"/>
              </a:defRPr>
            </a:lvl1pPr>
          </a:lstStyle>
          <a:p>
            <a:pPr>
              <a:defRPr/>
            </a:pPr>
            <a:endParaRPr lang="es-ES"/>
          </a:p>
        </p:txBody>
      </p:sp>
      <p:sp>
        <p:nvSpPr>
          <p:cNvPr id="7" name="6 Marcador de número de diapositiva"/>
          <p:cNvSpPr>
            <a:spLocks noGrp="1"/>
          </p:cNvSpPr>
          <p:nvPr>
            <p:ph type="sldNum" sz="quarter" idx="5"/>
          </p:nvPr>
        </p:nvSpPr>
        <p:spPr>
          <a:xfrm>
            <a:off x="3938694" y="8841710"/>
            <a:ext cx="3014521" cy="465902"/>
          </a:xfrm>
          <a:prstGeom prst="rect">
            <a:avLst/>
          </a:prstGeom>
        </p:spPr>
        <p:txBody>
          <a:bodyPr vert="horz" wrap="square" lIns="90452" tIns="45226" rIns="90452" bIns="45226" numCol="1" anchor="b" anchorCtr="0" compatLnSpc="1">
            <a:prstTxWarp prst="textNoShape">
              <a:avLst/>
            </a:prstTxWarp>
          </a:bodyPr>
          <a:lstStyle>
            <a:lvl1pPr algn="r">
              <a:defRPr sz="1200"/>
            </a:lvl1pPr>
          </a:lstStyle>
          <a:p>
            <a:fld id="{C54D1AEA-07F9-AA41-9641-15DA6F1681AF}" type="slidenum">
              <a:rPr lang="es-ES"/>
              <a:pPr/>
              <a:t>‹Nº›</a:t>
            </a:fld>
            <a:endParaRPr lang="es-ES"/>
          </a:p>
        </p:txBody>
      </p:sp>
    </p:spTree>
    <p:extLst>
      <p:ext uri="{BB962C8B-B14F-4D97-AF65-F5344CB8AC3E}">
        <p14:creationId xmlns:p14="http://schemas.microsoft.com/office/powerpoint/2010/main" val="4096785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b="1" dirty="0">
              <a:latin typeface="Calibri" charset="0"/>
            </a:endParaRPr>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34926" indent="-282664" eaLnBrk="0" hangingPunct="0">
              <a:defRPr>
                <a:solidFill>
                  <a:schemeClr val="tx1"/>
                </a:solidFill>
                <a:latin typeface="Arial" charset="0"/>
                <a:ea typeface="ＭＳ Ｐゴシック" charset="0"/>
              </a:defRPr>
            </a:lvl2pPr>
            <a:lvl3pPr marL="1130656" indent="-226131" eaLnBrk="0" hangingPunct="0">
              <a:defRPr>
                <a:solidFill>
                  <a:schemeClr val="tx1"/>
                </a:solidFill>
                <a:latin typeface="Arial" charset="0"/>
                <a:ea typeface="ＭＳ Ｐゴシック" charset="0"/>
              </a:defRPr>
            </a:lvl3pPr>
            <a:lvl4pPr marL="1582918" indent="-226131" eaLnBrk="0" hangingPunct="0">
              <a:defRPr>
                <a:solidFill>
                  <a:schemeClr val="tx1"/>
                </a:solidFill>
                <a:latin typeface="Arial" charset="0"/>
                <a:ea typeface="ＭＳ Ｐゴシック" charset="0"/>
              </a:defRPr>
            </a:lvl4pPr>
            <a:lvl5pPr marL="2035180" indent="-226131" eaLnBrk="0" hangingPunct="0">
              <a:defRPr>
                <a:solidFill>
                  <a:schemeClr val="tx1"/>
                </a:solidFill>
                <a:latin typeface="Arial" charset="0"/>
                <a:ea typeface="ＭＳ Ｐゴシック" charset="0"/>
              </a:defRPr>
            </a:lvl5pPr>
            <a:lvl6pPr marL="2487442" indent="-226131" eaLnBrk="0" fontAlgn="base" hangingPunct="0">
              <a:spcBef>
                <a:spcPct val="0"/>
              </a:spcBef>
              <a:spcAft>
                <a:spcPct val="0"/>
              </a:spcAft>
              <a:defRPr>
                <a:solidFill>
                  <a:schemeClr val="tx1"/>
                </a:solidFill>
                <a:latin typeface="Arial" charset="0"/>
                <a:ea typeface="ＭＳ Ｐゴシック" charset="0"/>
              </a:defRPr>
            </a:lvl6pPr>
            <a:lvl7pPr marL="2939705" indent="-226131" eaLnBrk="0" fontAlgn="base" hangingPunct="0">
              <a:spcBef>
                <a:spcPct val="0"/>
              </a:spcBef>
              <a:spcAft>
                <a:spcPct val="0"/>
              </a:spcAft>
              <a:defRPr>
                <a:solidFill>
                  <a:schemeClr val="tx1"/>
                </a:solidFill>
                <a:latin typeface="Arial" charset="0"/>
                <a:ea typeface="ＭＳ Ｐゴシック" charset="0"/>
              </a:defRPr>
            </a:lvl7pPr>
            <a:lvl8pPr marL="3391967" indent="-226131" eaLnBrk="0" fontAlgn="base" hangingPunct="0">
              <a:spcBef>
                <a:spcPct val="0"/>
              </a:spcBef>
              <a:spcAft>
                <a:spcPct val="0"/>
              </a:spcAft>
              <a:defRPr>
                <a:solidFill>
                  <a:schemeClr val="tx1"/>
                </a:solidFill>
                <a:latin typeface="Arial" charset="0"/>
                <a:ea typeface="ＭＳ Ｐゴシック" charset="0"/>
              </a:defRPr>
            </a:lvl8pPr>
            <a:lvl9pPr marL="3844229" indent="-22613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D99AEBD-4D53-5D41-B281-CE78305CAF9B}" type="slidenum">
              <a:rPr lang="es-ES"/>
              <a:pPr eaLnBrk="1" hangingPunct="1"/>
              <a:t>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b="1" dirty="0">
              <a:latin typeface="Calibri" charset="0"/>
            </a:endParaRPr>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34926" indent="-282664" eaLnBrk="0" hangingPunct="0">
              <a:defRPr>
                <a:solidFill>
                  <a:schemeClr val="tx1"/>
                </a:solidFill>
                <a:latin typeface="Arial" charset="0"/>
                <a:ea typeface="ＭＳ Ｐゴシック" charset="0"/>
              </a:defRPr>
            </a:lvl2pPr>
            <a:lvl3pPr marL="1130656" indent="-226131" eaLnBrk="0" hangingPunct="0">
              <a:defRPr>
                <a:solidFill>
                  <a:schemeClr val="tx1"/>
                </a:solidFill>
                <a:latin typeface="Arial" charset="0"/>
                <a:ea typeface="ＭＳ Ｐゴシック" charset="0"/>
              </a:defRPr>
            </a:lvl3pPr>
            <a:lvl4pPr marL="1582918" indent="-226131" eaLnBrk="0" hangingPunct="0">
              <a:defRPr>
                <a:solidFill>
                  <a:schemeClr val="tx1"/>
                </a:solidFill>
                <a:latin typeface="Arial" charset="0"/>
                <a:ea typeface="ＭＳ Ｐゴシック" charset="0"/>
              </a:defRPr>
            </a:lvl4pPr>
            <a:lvl5pPr marL="2035180" indent="-226131" eaLnBrk="0" hangingPunct="0">
              <a:defRPr>
                <a:solidFill>
                  <a:schemeClr val="tx1"/>
                </a:solidFill>
                <a:latin typeface="Arial" charset="0"/>
                <a:ea typeface="ＭＳ Ｐゴシック" charset="0"/>
              </a:defRPr>
            </a:lvl5pPr>
            <a:lvl6pPr marL="2487442" indent="-226131" eaLnBrk="0" fontAlgn="base" hangingPunct="0">
              <a:spcBef>
                <a:spcPct val="0"/>
              </a:spcBef>
              <a:spcAft>
                <a:spcPct val="0"/>
              </a:spcAft>
              <a:defRPr>
                <a:solidFill>
                  <a:schemeClr val="tx1"/>
                </a:solidFill>
                <a:latin typeface="Arial" charset="0"/>
                <a:ea typeface="ＭＳ Ｐゴシック" charset="0"/>
              </a:defRPr>
            </a:lvl6pPr>
            <a:lvl7pPr marL="2939705" indent="-226131" eaLnBrk="0" fontAlgn="base" hangingPunct="0">
              <a:spcBef>
                <a:spcPct val="0"/>
              </a:spcBef>
              <a:spcAft>
                <a:spcPct val="0"/>
              </a:spcAft>
              <a:defRPr>
                <a:solidFill>
                  <a:schemeClr val="tx1"/>
                </a:solidFill>
                <a:latin typeface="Arial" charset="0"/>
                <a:ea typeface="ＭＳ Ｐゴシック" charset="0"/>
              </a:defRPr>
            </a:lvl7pPr>
            <a:lvl8pPr marL="3391967" indent="-226131" eaLnBrk="0" fontAlgn="base" hangingPunct="0">
              <a:spcBef>
                <a:spcPct val="0"/>
              </a:spcBef>
              <a:spcAft>
                <a:spcPct val="0"/>
              </a:spcAft>
              <a:defRPr>
                <a:solidFill>
                  <a:schemeClr val="tx1"/>
                </a:solidFill>
                <a:latin typeface="Arial" charset="0"/>
                <a:ea typeface="ＭＳ Ｐゴシック" charset="0"/>
              </a:defRPr>
            </a:lvl8pPr>
            <a:lvl9pPr marL="3844229" indent="-22613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D99AEBD-4D53-5D41-B281-CE78305CAF9B}" type="slidenum">
              <a:rPr lang="es-ES"/>
              <a:pPr eaLnBrk="1" hangingPunct="1"/>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b="1" dirty="0">
              <a:latin typeface="Calibri" charset="0"/>
            </a:endParaRPr>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34926" indent="-282664" eaLnBrk="0" hangingPunct="0">
              <a:defRPr>
                <a:solidFill>
                  <a:schemeClr val="tx1"/>
                </a:solidFill>
                <a:latin typeface="Arial" charset="0"/>
                <a:ea typeface="ＭＳ Ｐゴシック" charset="0"/>
              </a:defRPr>
            </a:lvl2pPr>
            <a:lvl3pPr marL="1130656" indent="-226131" eaLnBrk="0" hangingPunct="0">
              <a:defRPr>
                <a:solidFill>
                  <a:schemeClr val="tx1"/>
                </a:solidFill>
                <a:latin typeface="Arial" charset="0"/>
                <a:ea typeface="ＭＳ Ｐゴシック" charset="0"/>
              </a:defRPr>
            </a:lvl3pPr>
            <a:lvl4pPr marL="1582918" indent="-226131" eaLnBrk="0" hangingPunct="0">
              <a:defRPr>
                <a:solidFill>
                  <a:schemeClr val="tx1"/>
                </a:solidFill>
                <a:latin typeface="Arial" charset="0"/>
                <a:ea typeface="ＭＳ Ｐゴシック" charset="0"/>
              </a:defRPr>
            </a:lvl4pPr>
            <a:lvl5pPr marL="2035180" indent="-226131" eaLnBrk="0" hangingPunct="0">
              <a:defRPr>
                <a:solidFill>
                  <a:schemeClr val="tx1"/>
                </a:solidFill>
                <a:latin typeface="Arial" charset="0"/>
                <a:ea typeface="ＭＳ Ｐゴシック" charset="0"/>
              </a:defRPr>
            </a:lvl5pPr>
            <a:lvl6pPr marL="2487442" indent="-226131" eaLnBrk="0" fontAlgn="base" hangingPunct="0">
              <a:spcBef>
                <a:spcPct val="0"/>
              </a:spcBef>
              <a:spcAft>
                <a:spcPct val="0"/>
              </a:spcAft>
              <a:defRPr>
                <a:solidFill>
                  <a:schemeClr val="tx1"/>
                </a:solidFill>
                <a:latin typeface="Arial" charset="0"/>
                <a:ea typeface="ＭＳ Ｐゴシック" charset="0"/>
              </a:defRPr>
            </a:lvl6pPr>
            <a:lvl7pPr marL="2939705" indent="-226131" eaLnBrk="0" fontAlgn="base" hangingPunct="0">
              <a:spcBef>
                <a:spcPct val="0"/>
              </a:spcBef>
              <a:spcAft>
                <a:spcPct val="0"/>
              </a:spcAft>
              <a:defRPr>
                <a:solidFill>
                  <a:schemeClr val="tx1"/>
                </a:solidFill>
                <a:latin typeface="Arial" charset="0"/>
                <a:ea typeface="ＭＳ Ｐゴシック" charset="0"/>
              </a:defRPr>
            </a:lvl7pPr>
            <a:lvl8pPr marL="3391967" indent="-226131" eaLnBrk="0" fontAlgn="base" hangingPunct="0">
              <a:spcBef>
                <a:spcPct val="0"/>
              </a:spcBef>
              <a:spcAft>
                <a:spcPct val="0"/>
              </a:spcAft>
              <a:defRPr>
                <a:solidFill>
                  <a:schemeClr val="tx1"/>
                </a:solidFill>
                <a:latin typeface="Arial" charset="0"/>
                <a:ea typeface="ＭＳ Ｐゴシック" charset="0"/>
              </a:defRPr>
            </a:lvl8pPr>
            <a:lvl9pPr marL="3844229" indent="-22613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D99AEBD-4D53-5D41-B281-CE78305CAF9B}" type="slidenum">
              <a:rPr lang="es-ES"/>
              <a:pPr eaLnBrk="1" hangingPunct="1"/>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b="1" dirty="0">
              <a:latin typeface="Calibri" charset="0"/>
            </a:endParaRPr>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34926" indent="-282664" eaLnBrk="0" hangingPunct="0">
              <a:defRPr>
                <a:solidFill>
                  <a:schemeClr val="tx1"/>
                </a:solidFill>
                <a:latin typeface="Arial" charset="0"/>
                <a:ea typeface="ＭＳ Ｐゴシック" charset="0"/>
              </a:defRPr>
            </a:lvl2pPr>
            <a:lvl3pPr marL="1130656" indent="-226131" eaLnBrk="0" hangingPunct="0">
              <a:defRPr>
                <a:solidFill>
                  <a:schemeClr val="tx1"/>
                </a:solidFill>
                <a:latin typeface="Arial" charset="0"/>
                <a:ea typeface="ＭＳ Ｐゴシック" charset="0"/>
              </a:defRPr>
            </a:lvl3pPr>
            <a:lvl4pPr marL="1582918" indent="-226131" eaLnBrk="0" hangingPunct="0">
              <a:defRPr>
                <a:solidFill>
                  <a:schemeClr val="tx1"/>
                </a:solidFill>
                <a:latin typeface="Arial" charset="0"/>
                <a:ea typeface="ＭＳ Ｐゴシック" charset="0"/>
              </a:defRPr>
            </a:lvl4pPr>
            <a:lvl5pPr marL="2035180" indent="-226131" eaLnBrk="0" hangingPunct="0">
              <a:defRPr>
                <a:solidFill>
                  <a:schemeClr val="tx1"/>
                </a:solidFill>
                <a:latin typeface="Arial" charset="0"/>
                <a:ea typeface="ＭＳ Ｐゴシック" charset="0"/>
              </a:defRPr>
            </a:lvl5pPr>
            <a:lvl6pPr marL="2487442" indent="-226131" eaLnBrk="0" fontAlgn="base" hangingPunct="0">
              <a:spcBef>
                <a:spcPct val="0"/>
              </a:spcBef>
              <a:spcAft>
                <a:spcPct val="0"/>
              </a:spcAft>
              <a:defRPr>
                <a:solidFill>
                  <a:schemeClr val="tx1"/>
                </a:solidFill>
                <a:latin typeface="Arial" charset="0"/>
                <a:ea typeface="ＭＳ Ｐゴシック" charset="0"/>
              </a:defRPr>
            </a:lvl6pPr>
            <a:lvl7pPr marL="2939705" indent="-226131" eaLnBrk="0" fontAlgn="base" hangingPunct="0">
              <a:spcBef>
                <a:spcPct val="0"/>
              </a:spcBef>
              <a:spcAft>
                <a:spcPct val="0"/>
              </a:spcAft>
              <a:defRPr>
                <a:solidFill>
                  <a:schemeClr val="tx1"/>
                </a:solidFill>
                <a:latin typeface="Arial" charset="0"/>
                <a:ea typeface="ＭＳ Ｐゴシック" charset="0"/>
              </a:defRPr>
            </a:lvl7pPr>
            <a:lvl8pPr marL="3391967" indent="-226131" eaLnBrk="0" fontAlgn="base" hangingPunct="0">
              <a:spcBef>
                <a:spcPct val="0"/>
              </a:spcBef>
              <a:spcAft>
                <a:spcPct val="0"/>
              </a:spcAft>
              <a:defRPr>
                <a:solidFill>
                  <a:schemeClr val="tx1"/>
                </a:solidFill>
                <a:latin typeface="Arial" charset="0"/>
                <a:ea typeface="ＭＳ Ｐゴシック" charset="0"/>
              </a:defRPr>
            </a:lvl8pPr>
            <a:lvl9pPr marL="3844229" indent="-22613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D99AEBD-4D53-5D41-B281-CE78305CAF9B}" type="slidenum">
              <a:rPr lang="es-ES"/>
              <a:pPr eaLnBrk="1" hangingPunct="1"/>
              <a:t>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fld id="{13CD02E1-1271-9C4A-A108-39E25F55B543}" type="datetime1">
              <a:rPr lang="es-ES"/>
              <a:pPr/>
              <a:t>27/03/2015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51B8B915-350B-BC44-88C6-13B1DBA83FDF}" type="slidenum">
              <a:rPr lang="es-ES"/>
              <a:pPr/>
              <a:t>‹Nº›</a:t>
            </a:fld>
            <a:endParaRPr lang="es-ES"/>
          </a:p>
        </p:txBody>
      </p:sp>
    </p:spTree>
    <p:extLst>
      <p:ext uri="{BB962C8B-B14F-4D97-AF65-F5344CB8AC3E}">
        <p14:creationId xmlns:p14="http://schemas.microsoft.com/office/powerpoint/2010/main" val="372830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fld id="{BB984DC3-E4E1-654F-A7A5-20134CE2AB7F}" type="datetime1">
              <a:rPr lang="es-ES"/>
              <a:pPr/>
              <a:t>27/03/2015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F9EC3FA3-6997-2B45-AEC0-6DC1961438F1}" type="slidenum">
              <a:rPr lang="es-ES"/>
              <a:pPr/>
              <a:t>‹Nº›</a:t>
            </a:fld>
            <a:endParaRPr lang="es-ES"/>
          </a:p>
        </p:txBody>
      </p:sp>
    </p:spTree>
    <p:extLst>
      <p:ext uri="{BB962C8B-B14F-4D97-AF65-F5344CB8AC3E}">
        <p14:creationId xmlns:p14="http://schemas.microsoft.com/office/powerpoint/2010/main" val="200772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fld id="{AD41E626-4882-DF46-BB63-03E253FD9015}" type="datetime1">
              <a:rPr lang="es-ES"/>
              <a:pPr/>
              <a:t>27/03/2015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3F93A62D-3BA4-2943-BB90-2C08EF9511D8}" type="slidenum">
              <a:rPr lang="es-ES"/>
              <a:pPr/>
              <a:t>‹Nº›</a:t>
            </a:fld>
            <a:endParaRPr lang="es-ES"/>
          </a:p>
        </p:txBody>
      </p:sp>
    </p:spTree>
    <p:extLst>
      <p:ext uri="{BB962C8B-B14F-4D97-AF65-F5344CB8AC3E}">
        <p14:creationId xmlns:p14="http://schemas.microsoft.com/office/powerpoint/2010/main" val="300114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fld id="{A9CE3C80-66FC-104F-ACF2-5972C350A953}" type="datetime1">
              <a:rPr lang="es-ES"/>
              <a:pPr/>
              <a:t>27/03/2015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C190D9C4-FC9A-EB4F-B8A7-AC9C27E79F63}" type="slidenum">
              <a:rPr lang="es-ES"/>
              <a:pPr/>
              <a:t>‹Nº›</a:t>
            </a:fld>
            <a:endParaRPr lang="es-ES"/>
          </a:p>
        </p:txBody>
      </p:sp>
    </p:spTree>
    <p:extLst>
      <p:ext uri="{BB962C8B-B14F-4D97-AF65-F5344CB8AC3E}">
        <p14:creationId xmlns:p14="http://schemas.microsoft.com/office/powerpoint/2010/main" val="247742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fld id="{6EDE422F-2793-344D-B366-BC22AAB88954}" type="datetime1">
              <a:rPr lang="es-ES"/>
              <a:pPr/>
              <a:t>27/03/2015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750C8099-AE74-A94A-9E93-460FA77A29D8}" type="slidenum">
              <a:rPr lang="es-ES"/>
              <a:pPr/>
              <a:t>‹Nº›</a:t>
            </a:fld>
            <a:endParaRPr lang="es-ES"/>
          </a:p>
        </p:txBody>
      </p:sp>
    </p:spTree>
    <p:extLst>
      <p:ext uri="{BB962C8B-B14F-4D97-AF65-F5344CB8AC3E}">
        <p14:creationId xmlns:p14="http://schemas.microsoft.com/office/powerpoint/2010/main" val="237340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fld id="{DDB42D70-ECBA-F948-AC00-22EAD9265E86}" type="datetime1">
              <a:rPr lang="es-ES"/>
              <a:pPr/>
              <a:t>27/03/2015</a:t>
            </a:fld>
            <a:endParaRPr lang="es-ES"/>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A171584B-31C7-E849-AAB7-2C3161B4D553}" type="slidenum">
              <a:rPr lang="es-ES"/>
              <a:pPr/>
              <a:t>‹Nº›</a:t>
            </a:fld>
            <a:endParaRPr lang="es-ES"/>
          </a:p>
        </p:txBody>
      </p:sp>
    </p:spTree>
    <p:extLst>
      <p:ext uri="{BB962C8B-B14F-4D97-AF65-F5344CB8AC3E}">
        <p14:creationId xmlns:p14="http://schemas.microsoft.com/office/powerpoint/2010/main" val="263680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a:xfrm>
            <a:off x="457200" y="6356350"/>
            <a:ext cx="2133600" cy="365125"/>
          </a:xfrm>
          <a:prstGeom prst="rect">
            <a:avLst/>
          </a:prstGeom>
        </p:spPr>
        <p:txBody>
          <a:bodyPr/>
          <a:lstStyle>
            <a:lvl1pPr>
              <a:defRPr/>
            </a:lvl1pPr>
          </a:lstStyle>
          <a:p>
            <a:fld id="{8DF98C1B-A99D-3D42-BDA5-BE4F00BFF0C6}" type="datetime1">
              <a:rPr lang="es-ES"/>
              <a:pPr/>
              <a:t>27/03/2015</a:t>
            </a:fld>
            <a:endParaRPr lang="es-ES"/>
          </a:p>
        </p:txBody>
      </p:sp>
      <p:sp>
        <p:nvSpPr>
          <p:cNvPr id="8"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4C598A49-FE42-B944-93B9-9B04EDD3D603}" type="slidenum">
              <a:rPr lang="es-ES"/>
              <a:pPr/>
              <a:t>‹Nº›</a:t>
            </a:fld>
            <a:endParaRPr lang="es-ES"/>
          </a:p>
        </p:txBody>
      </p:sp>
    </p:spTree>
    <p:extLst>
      <p:ext uri="{BB962C8B-B14F-4D97-AF65-F5344CB8AC3E}">
        <p14:creationId xmlns:p14="http://schemas.microsoft.com/office/powerpoint/2010/main" val="8102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a:xfrm>
            <a:off x="457200" y="6356350"/>
            <a:ext cx="2133600" cy="365125"/>
          </a:xfrm>
          <a:prstGeom prst="rect">
            <a:avLst/>
          </a:prstGeom>
        </p:spPr>
        <p:txBody>
          <a:bodyPr/>
          <a:lstStyle>
            <a:lvl1pPr>
              <a:defRPr/>
            </a:lvl1pPr>
          </a:lstStyle>
          <a:p>
            <a:fld id="{CCB03789-0C0D-084A-9579-3BDC3589F5EB}" type="datetime1">
              <a:rPr lang="es-ES"/>
              <a:pPr/>
              <a:t>27/03/2015</a:t>
            </a:fld>
            <a:endParaRPr lang="es-ES"/>
          </a:p>
        </p:txBody>
      </p:sp>
      <p:sp>
        <p:nvSpPr>
          <p:cNvPr id="4"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5A1DACA5-87B5-D645-B8D7-CAFB62BF222A}" type="slidenum">
              <a:rPr lang="es-ES"/>
              <a:pPr/>
              <a:t>‹Nº›</a:t>
            </a:fld>
            <a:endParaRPr lang="es-ES"/>
          </a:p>
        </p:txBody>
      </p:sp>
    </p:spTree>
    <p:extLst>
      <p:ext uri="{BB962C8B-B14F-4D97-AF65-F5344CB8AC3E}">
        <p14:creationId xmlns:p14="http://schemas.microsoft.com/office/powerpoint/2010/main" val="67333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6356350"/>
            <a:ext cx="2133600" cy="365125"/>
          </a:xfrm>
          <a:prstGeom prst="rect">
            <a:avLst/>
          </a:prstGeom>
        </p:spPr>
        <p:txBody>
          <a:bodyPr/>
          <a:lstStyle>
            <a:lvl1pPr>
              <a:defRPr/>
            </a:lvl1pPr>
          </a:lstStyle>
          <a:p>
            <a:fld id="{9E144651-4109-C844-95E4-A2918EDBBA18}" type="datetime1">
              <a:rPr lang="es-ES"/>
              <a:pPr/>
              <a:t>27/03/2015</a:t>
            </a:fld>
            <a:endParaRPr lang="es-ES"/>
          </a:p>
        </p:txBody>
      </p:sp>
      <p:sp>
        <p:nvSpPr>
          <p:cNvPr id="3"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3501BCCC-C565-F843-BED4-0E4AA2A00C5B}" type="slidenum">
              <a:rPr lang="es-ES"/>
              <a:pPr/>
              <a:t>‹Nº›</a:t>
            </a:fld>
            <a:endParaRPr lang="es-ES"/>
          </a:p>
        </p:txBody>
      </p:sp>
    </p:spTree>
    <p:extLst>
      <p:ext uri="{BB962C8B-B14F-4D97-AF65-F5344CB8AC3E}">
        <p14:creationId xmlns:p14="http://schemas.microsoft.com/office/powerpoint/2010/main" val="413700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fld id="{DC86EC2E-4805-334E-B330-9BE762076F14}" type="datetime1">
              <a:rPr lang="es-ES"/>
              <a:pPr/>
              <a:t>27/03/2015</a:t>
            </a:fld>
            <a:endParaRPr lang="es-ES"/>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5D3D8694-6EBF-EF4C-8785-24B8BDF9008D}" type="slidenum">
              <a:rPr lang="es-ES"/>
              <a:pPr/>
              <a:t>‹Nº›</a:t>
            </a:fld>
            <a:endParaRPr lang="es-ES"/>
          </a:p>
        </p:txBody>
      </p:sp>
    </p:spTree>
    <p:extLst>
      <p:ext uri="{BB962C8B-B14F-4D97-AF65-F5344CB8AC3E}">
        <p14:creationId xmlns:p14="http://schemas.microsoft.com/office/powerpoint/2010/main" val="166781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fld id="{7075B3CD-0D5D-D84F-B17E-21D2C4A56516}" type="datetime1">
              <a:rPr lang="es-ES"/>
              <a:pPr/>
              <a:t>27/03/2015</a:t>
            </a:fld>
            <a:endParaRPr lang="es-ES"/>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DCCBF3F4-516E-A346-96A6-3393BA2D7B51}" type="slidenum">
              <a:rPr lang="es-ES"/>
              <a:pPr/>
              <a:t>‹Nº›</a:t>
            </a:fld>
            <a:endParaRPr lang="es-ES"/>
          </a:p>
        </p:txBody>
      </p:sp>
    </p:spTree>
    <p:extLst>
      <p:ext uri="{BB962C8B-B14F-4D97-AF65-F5344CB8AC3E}">
        <p14:creationId xmlns:p14="http://schemas.microsoft.com/office/powerpoint/2010/main" val="95048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n 3" descr="CINTA.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6560691" y="6455644"/>
            <a:ext cx="2583309" cy="402356"/>
          </a:xfrm>
          <a:prstGeom prst="rect">
            <a:avLst/>
          </a:prstGeom>
        </p:spPr>
      </p:pic>
      <p:pic>
        <p:nvPicPr>
          <p:cNvPr id="2" name="Imagen 1" descr="FOLIO-GRUPO-ZULIANO-02.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4588"/>
            <a:ext cx="9144000" cy="2443942"/>
          </a:xfrm>
          <a:prstGeom prst="rect">
            <a:avLst/>
          </a:prstGeom>
        </p:spPr>
      </p:pic>
      <p:sp>
        <p:nvSpPr>
          <p:cNvPr id="5" name="Marcador de número de diapositiva 4"/>
          <p:cNvSpPr>
            <a:spLocks noGrp="1"/>
          </p:cNvSpPr>
          <p:nvPr>
            <p:ph type="sldNum" sz="quarter" idx="4"/>
          </p:nvPr>
        </p:nvSpPr>
        <p:spPr>
          <a:xfrm>
            <a:off x="7946032" y="6453336"/>
            <a:ext cx="946448" cy="365125"/>
          </a:xfrm>
          <a:prstGeom prst="rect">
            <a:avLst/>
          </a:prstGeom>
        </p:spPr>
        <p:txBody>
          <a:bodyPr vert="horz" lIns="91440" tIns="45720" rIns="91440" bIns="45720" rtlCol="0" anchor="ctr"/>
          <a:lstStyle>
            <a:lvl1pPr algn="r">
              <a:defRPr sz="1600" b="1">
                <a:solidFill>
                  <a:schemeClr val="bg1"/>
                </a:solidFill>
              </a:defRPr>
            </a:lvl1pPr>
          </a:lstStyle>
          <a:p>
            <a:fld id="{BBD4CAEA-4858-5844-B90D-25D235A06622}"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txBox="1">
            <a:spLocks/>
          </p:cNvSpPr>
          <p:nvPr/>
        </p:nvSpPr>
        <p:spPr bwMode="auto">
          <a:xfrm>
            <a:off x="1775681" y="671339"/>
            <a:ext cx="5580620" cy="879029"/>
          </a:xfrm>
          <a:prstGeom prst="rect">
            <a:avLst/>
          </a:prstGeom>
          <a:noFill/>
          <a:ln w="9525">
            <a:noFill/>
            <a:miter lim="800000"/>
            <a:headEnd/>
            <a:tailEnd/>
          </a:ln>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s-VE" sz="2400" b="1" dirty="0" smtClean="0">
                <a:solidFill>
                  <a:schemeClr val="accent6">
                    <a:lumMod val="75000"/>
                  </a:schemeClr>
                </a:solidFill>
                <a:latin typeface="Arial"/>
                <a:cs typeface="Arial"/>
              </a:rPr>
              <a:t>Informe Complementario</a:t>
            </a:r>
          </a:p>
          <a:p>
            <a:pPr algn="ctr"/>
            <a:r>
              <a:rPr lang="es-VE" sz="1050" b="1" dirty="0" smtClean="0">
                <a:latin typeface="Arial"/>
                <a:cs typeface="Arial"/>
              </a:rPr>
              <a:t>Febrero de 2015</a:t>
            </a:r>
          </a:p>
        </p:txBody>
      </p:sp>
      <p:sp>
        <p:nvSpPr>
          <p:cNvPr id="6" name="Rectangle 5"/>
          <p:cNvSpPr/>
          <p:nvPr/>
        </p:nvSpPr>
        <p:spPr>
          <a:xfrm>
            <a:off x="2633167" y="1524025"/>
            <a:ext cx="6234930" cy="646331"/>
          </a:xfrm>
          <a:prstGeom prst="rect">
            <a:avLst/>
          </a:prstGeom>
        </p:spPr>
        <p:txBody>
          <a:bodyPr wrap="square">
            <a:spAutoFit/>
          </a:bodyPr>
          <a:lstStyle/>
          <a:p>
            <a:pPr algn="just"/>
            <a:r>
              <a:rPr lang="es-VE" sz="1200" i="1" dirty="0" smtClean="0"/>
              <a:t>Este informe se ha preparado por iniciativa de la gerencia de Grupo Zuliano como complemento a la información periódica requerida por la Superintendencia Nacional de Valores.</a:t>
            </a:r>
            <a:endParaRPr lang="es-VE" sz="1200" i="1" dirty="0"/>
          </a:p>
        </p:txBody>
      </p:sp>
      <p:sp>
        <p:nvSpPr>
          <p:cNvPr id="7" name="Rectangle 6"/>
          <p:cNvSpPr/>
          <p:nvPr/>
        </p:nvSpPr>
        <p:spPr>
          <a:xfrm>
            <a:off x="259904" y="2550046"/>
            <a:ext cx="4176464" cy="2893100"/>
          </a:xfrm>
          <a:prstGeom prst="rect">
            <a:avLst/>
          </a:prstGeom>
        </p:spPr>
        <p:txBody>
          <a:bodyPr wrap="square">
            <a:spAutoFit/>
          </a:bodyPr>
          <a:lstStyle/>
          <a:p>
            <a:pPr algn="just"/>
            <a:r>
              <a:rPr lang="es-VE" sz="1400" b="1" i="1" dirty="0">
                <a:solidFill>
                  <a:schemeClr val="accent6">
                    <a:lumMod val="75000"/>
                  </a:schemeClr>
                </a:solidFill>
                <a:latin typeface="Georgia" panose="02040502050405020303" pitchFamily="18" charset="0"/>
                <a:cs typeface="Arial"/>
              </a:rPr>
              <a:t>N</a:t>
            </a:r>
            <a:r>
              <a:rPr lang="es-VE" sz="1400" b="1" i="1" dirty="0" smtClean="0">
                <a:solidFill>
                  <a:schemeClr val="accent6">
                    <a:lumMod val="75000"/>
                  </a:schemeClr>
                </a:solidFill>
                <a:latin typeface="Georgia" panose="02040502050405020303" pitchFamily="18" charset="0"/>
                <a:cs typeface="Arial"/>
              </a:rPr>
              <a:t>egocios</a:t>
            </a:r>
            <a:endParaRPr lang="es-VE" sz="1400" b="1" i="1" dirty="0">
              <a:solidFill>
                <a:schemeClr val="accent6">
                  <a:lumMod val="75000"/>
                </a:schemeClr>
              </a:solidFill>
              <a:latin typeface="Georgia" panose="02040502050405020303" pitchFamily="18" charset="0"/>
              <a:cs typeface="Arial"/>
            </a:endParaRPr>
          </a:p>
          <a:p>
            <a:pPr algn="just"/>
            <a:r>
              <a:rPr lang="es-VE" sz="1200" dirty="0" smtClean="0"/>
              <a:t>Grupo Zuliano “la Compañía” </a:t>
            </a:r>
            <a:r>
              <a:rPr lang="es-VE" sz="1200" dirty="0"/>
              <a:t>se mantiene como el vehículo de inversión privado </a:t>
            </a:r>
            <a:r>
              <a:rPr lang="es-VE" sz="1200" dirty="0" smtClean="0"/>
              <a:t>más </a:t>
            </a:r>
            <a:r>
              <a:rPr lang="es-VE" sz="1200" dirty="0"/>
              <a:t>grande que existe en el sector petroquímico en Venezuela y sus inversiones se concentran en empresas con un alto contenido de componente </a:t>
            </a:r>
            <a:r>
              <a:rPr lang="es-VE" sz="1200" dirty="0" smtClean="0"/>
              <a:t>nacional.  </a:t>
            </a:r>
            <a:r>
              <a:rPr lang="es-VE" sz="1200" dirty="0"/>
              <a:t>Mediante Profalca, </a:t>
            </a:r>
            <a:r>
              <a:rPr lang="es-VE" sz="1200" dirty="0" err="1"/>
              <a:t>Propilven</a:t>
            </a:r>
            <a:r>
              <a:rPr lang="es-VE" sz="1200" dirty="0"/>
              <a:t> y </a:t>
            </a:r>
            <a:r>
              <a:rPr lang="es-VE" sz="1200" dirty="0" err="1"/>
              <a:t>Polinter</a:t>
            </a:r>
            <a:r>
              <a:rPr lang="es-VE" sz="1200" dirty="0"/>
              <a:t>, la Compañía mantiene una estrecha asociación con Pequiven, proveedor local de materia prima para la industria petroquímica, y con empresas extranjeras que poseen tecnología avanzada en el sector.  El contexto del mercado nacional es propicio dada la demanda aún </a:t>
            </a:r>
            <a:r>
              <a:rPr lang="es-VE" sz="1200" dirty="0" smtClean="0"/>
              <a:t>insatisfecha.  Profalca</a:t>
            </a:r>
            <a:r>
              <a:rPr lang="es-VE" sz="1200" dirty="0"/>
              <a:t>, </a:t>
            </a:r>
            <a:r>
              <a:rPr lang="es-VE" sz="1200" dirty="0" err="1"/>
              <a:t>Propilven</a:t>
            </a:r>
            <a:r>
              <a:rPr lang="es-VE" sz="1200" dirty="0"/>
              <a:t> y </a:t>
            </a:r>
            <a:r>
              <a:rPr lang="es-VE" sz="1200" dirty="0" err="1"/>
              <a:t>Polinter</a:t>
            </a:r>
            <a:r>
              <a:rPr lang="es-VE" sz="1200" dirty="0"/>
              <a:t> pueden aumentar significativamente </a:t>
            </a:r>
            <a:r>
              <a:rPr lang="es-VE" sz="1200" dirty="0" smtClean="0"/>
              <a:t>su producción </a:t>
            </a:r>
            <a:r>
              <a:rPr lang="es-VE" sz="1200" dirty="0"/>
              <a:t>en la medida que el suministro de materia prima así lo permita, sin necesidad de grandes inversiones de capital</a:t>
            </a:r>
            <a:r>
              <a:rPr lang="es-VE" sz="1200" dirty="0" smtClean="0"/>
              <a:t>.</a:t>
            </a:r>
            <a:endParaRPr lang="es-VE" sz="1200" dirty="0"/>
          </a:p>
        </p:txBody>
      </p:sp>
      <p:sp>
        <p:nvSpPr>
          <p:cNvPr id="8" name="Rectangle 7"/>
          <p:cNvSpPr/>
          <p:nvPr/>
        </p:nvSpPr>
        <p:spPr>
          <a:xfrm>
            <a:off x="4739258" y="2562200"/>
            <a:ext cx="4176464" cy="3077766"/>
          </a:xfrm>
          <a:prstGeom prst="rect">
            <a:avLst/>
          </a:prstGeom>
        </p:spPr>
        <p:txBody>
          <a:bodyPr wrap="square">
            <a:spAutoFit/>
          </a:bodyPr>
          <a:lstStyle/>
          <a:p>
            <a:pPr algn="just"/>
            <a:r>
              <a:rPr lang="es-VE" sz="1400" b="1" i="1" dirty="0" smtClean="0">
                <a:solidFill>
                  <a:schemeClr val="accent6">
                    <a:lumMod val="75000"/>
                  </a:schemeClr>
                </a:solidFill>
                <a:latin typeface="Georgia" panose="02040502050405020303" pitchFamily="18" charset="0"/>
                <a:cs typeface="Arial"/>
              </a:rPr>
              <a:t>Información financiera del portafolio</a:t>
            </a:r>
          </a:p>
          <a:p>
            <a:pPr algn="just"/>
            <a:r>
              <a:rPr lang="es-VE" sz="1200" dirty="0" smtClean="0"/>
              <a:t>Las normas financieras en uso requieren </a:t>
            </a:r>
            <a:r>
              <a:rPr lang="es-VE" sz="1200" dirty="0"/>
              <a:t>que la </a:t>
            </a:r>
            <a:r>
              <a:rPr lang="es-VE" sz="1200" dirty="0" smtClean="0"/>
              <a:t>Compañía registre su inversión en Profalca mediante la aplicación del método de participación patrimonial, mientras que, debe mantener estimaciones del valor razonable para sus inversiones en </a:t>
            </a:r>
            <a:r>
              <a:rPr lang="es-VE" sz="1200" dirty="0" err="1"/>
              <a:t>Polinter</a:t>
            </a:r>
            <a:r>
              <a:rPr lang="es-VE" sz="1200" dirty="0"/>
              <a:t> y </a:t>
            </a:r>
            <a:r>
              <a:rPr lang="es-VE" sz="1200" dirty="0" err="1"/>
              <a:t>Propilven</a:t>
            </a:r>
            <a:r>
              <a:rPr lang="es-VE" sz="1200" dirty="0" smtClean="0"/>
              <a:t>.</a:t>
            </a:r>
          </a:p>
          <a:p>
            <a:pPr algn="just"/>
            <a:r>
              <a:rPr lang="es-VE" sz="1200" dirty="0" smtClean="0"/>
              <a:t>La aplicación del método de participación patrimonial, disminuye significativamente el saldo contable de la inversión </a:t>
            </a:r>
            <a:r>
              <a:rPr lang="es-VE" sz="1200" dirty="0"/>
              <a:t>de la </a:t>
            </a:r>
            <a:r>
              <a:rPr lang="es-VE" sz="1200" dirty="0" smtClean="0"/>
              <a:t>Compañía en Profalca.  La gerencia </a:t>
            </a:r>
            <a:r>
              <a:rPr lang="es-VE" sz="1200" dirty="0"/>
              <a:t>de la Compañía </a:t>
            </a:r>
            <a:r>
              <a:rPr lang="es-VE" sz="1200" dirty="0" smtClean="0"/>
              <a:t>considera que el uso de la </a:t>
            </a:r>
            <a:r>
              <a:rPr lang="es-VE" sz="1200" dirty="0"/>
              <a:t>técnica de descuento de flujos de </a:t>
            </a:r>
            <a:r>
              <a:rPr lang="es-VE" sz="1200" dirty="0" smtClean="0"/>
              <a:t>efectivo como valor razonable para Profalca, ofrece una referencia </a:t>
            </a:r>
            <a:r>
              <a:rPr lang="es-VE" sz="1200" dirty="0"/>
              <a:t>uniforme </a:t>
            </a:r>
            <a:r>
              <a:rPr lang="es-VE" sz="1200" dirty="0" smtClean="0"/>
              <a:t>del valor de Profalca con respecto al resto del portafolio.  A continuación, se muestran los efectos en el balance general consolidado cuando se considera el valor razonable estimado de Profalca.</a:t>
            </a:r>
            <a:endParaRPr lang="es-VE" sz="1200" dirty="0"/>
          </a:p>
        </p:txBody>
      </p:sp>
    </p:spTree>
    <p:extLst>
      <p:ext uri="{BB962C8B-B14F-4D97-AF65-F5344CB8AC3E}">
        <p14:creationId xmlns:p14="http://schemas.microsoft.com/office/powerpoint/2010/main" val="2674053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Título"/>
          <p:cNvSpPr txBox="1">
            <a:spLocks/>
          </p:cNvSpPr>
          <p:nvPr/>
        </p:nvSpPr>
        <p:spPr bwMode="auto">
          <a:xfrm>
            <a:off x="2366231" y="730796"/>
            <a:ext cx="4392488" cy="879029"/>
          </a:xfrm>
          <a:prstGeom prst="rect">
            <a:avLst/>
          </a:prstGeom>
          <a:noFill/>
          <a:ln w="9525">
            <a:noFill/>
            <a:miter lim="800000"/>
            <a:headEnd/>
            <a:tailEnd/>
          </a:ln>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s-VE" sz="2800" b="1" dirty="0" smtClean="0">
                <a:solidFill>
                  <a:schemeClr val="accent6">
                    <a:lumMod val="75000"/>
                  </a:schemeClr>
                </a:solidFill>
                <a:latin typeface="Arial"/>
                <a:cs typeface="Arial"/>
              </a:rPr>
              <a:t>Inversiones</a:t>
            </a:r>
          </a:p>
          <a:p>
            <a:pPr algn="ctr"/>
            <a:r>
              <a:rPr lang="es-VE" sz="1100" b="1" dirty="0" smtClean="0">
                <a:latin typeface="Arial"/>
                <a:cs typeface="Arial"/>
              </a:rPr>
              <a:t>28 de febrero de 2015</a:t>
            </a:r>
          </a:p>
          <a:p>
            <a:pPr algn="ctr"/>
            <a:r>
              <a:rPr lang="es-VE" sz="1100" b="1" dirty="0" smtClean="0">
                <a:latin typeface="Arial"/>
                <a:cs typeface="Arial"/>
              </a:rPr>
              <a:t>(</a:t>
            </a:r>
            <a:r>
              <a:rPr lang="es-VE" sz="1100" b="1" i="1" dirty="0" smtClean="0">
                <a:latin typeface="Arial"/>
                <a:cs typeface="Arial"/>
              </a:rPr>
              <a:t>en millones de bolívares</a:t>
            </a:r>
            <a:r>
              <a:rPr lang="es-VE" sz="1100" dirty="0" smtClean="0">
                <a:latin typeface="Arial"/>
                <a:cs typeface="Arial"/>
              </a:rPr>
              <a:t>)</a:t>
            </a:r>
            <a:endParaRPr lang="es-VE" sz="1100" dirty="0">
              <a:latin typeface="Arial"/>
              <a:cs typeface="Arial"/>
            </a:endParaRPr>
          </a:p>
        </p:txBody>
      </p:sp>
      <p:sp>
        <p:nvSpPr>
          <p:cNvPr id="6" name="Rectangle 5"/>
          <p:cNvSpPr/>
          <p:nvPr/>
        </p:nvSpPr>
        <p:spPr>
          <a:xfrm>
            <a:off x="4653533" y="2040657"/>
            <a:ext cx="4392489" cy="3970318"/>
          </a:xfrm>
          <a:prstGeom prst="rect">
            <a:avLst/>
          </a:prstGeom>
        </p:spPr>
        <p:txBody>
          <a:bodyPr wrap="square">
            <a:spAutoFit/>
          </a:bodyPr>
          <a:lstStyle/>
          <a:p>
            <a:pPr algn="just"/>
            <a:r>
              <a:rPr lang="es-VE" sz="1200" dirty="0" smtClean="0"/>
              <a:t>Al 28 </a:t>
            </a:r>
            <a:r>
              <a:rPr lang="es-VE" sz="1200" dirty="0"/>
              <a:t>de </a:t>
            </a:r>
            <a:r>
              <a:rPr lang="es-VE" sz="1200" dirty="0" smtClean="0"/>
              <a:t>febrero de 2015, la inversión </a:t>
            </a:r>
            <a:r>
              <a:rPr lang="es-VE" sz="1200" dirty="0"/>
              <a:t>de la Compañía en </a:t>
            </a:r>
            <a:r>
              <a:rPr lang="es-VE" sz="1200" dirty="0" smtClean="0"/>
              <a:t>Profalca, de acuerdo con el método de participación patrimonial, alcanza Bs 1.437 millones tomando como base el patrimonio de </a:t>
            </a:r>
            <a:r>
              <a:rPr lang="es-VE" sz="1200" dirty="0"/>
              <a:t>Profalca </a:t>
            </a:r>
            <a:r>
              <a:rPr lang="es-VE" sz="1200" dirty="0" smtClean="0"/>
              <a:t>al 31 </a:t>
            </a:r>
            <a:r>
              <a:rPr lang="es-VE" sz="1200" dirty="0"/>
              <a:t>de diciembre de 2014 estimado </a:t>
            </a:r>
            <a:r>
              <a:rPr lang="es-VE" sz="1200" dirty="0" smtClean="0"/>
              <a:t>en bolívares a la </a:t>
            </a:r>
            <a:r>
              <a:rPr lang="es-VE" sz="1200" dirty="0"/>
              <a:t>tasa de cambio SICAD II </a:t>
            </a:r>
            <a:r>
              <a:rPr lang="es-VE" sz="1200" dirty="0" smtClean="0"/>
              <a:t>(Bs 49,99/US$1).</a:t>
            </a:r>
          </a:p>
          <a:p>
            <a:pPr algn="just"/>
            <a:endParaRPr lang="es-VE" sz="1200" dirty="0"/>
          </a:p>
          <a:p>
            <a:pPr algn="just"/>
            <a:r>
              <a:rPr lang="es-VE" sz="1200" dirty="0" smtClean="0"/>
              <a:t>Considerando las </a:t>
            </a:r>
            <a:r>
              <a:rPr lang="es-VE" sz="1200" dirty="0"/>
              <a:t>premisas de negocio incluidas en los planes aprobados por </a:t>
            </a:r>
            <a:r>
              <a:rPr lang="es-VE" sz="1200" dirty="0" smtClean="0"/>
              <a:t>la gerencia </a:t>
            </a:r>
            <a:r>
              <a:rPr lang="es-VE" sz="1200" dirty="0"/>
              <a:t>de </a:t>
            </a:r>
            <a:r>
              <a:rPr lang="es-VE" sz="1200" dirty="0" smtClean="0"/>
              <a:t>Profalca, </a:t>
            </a:r>
            <a:r>
              <a:rPr lang="es-VE" sz="1200" dirty="0"/>
              <a:t>las tasas de descuento ajustadas con base en la percepción de los riesgos inherentes del negocio </a:t>
            </a:r>
            <a:r>
              <a:rPr lang="es-VE" sz="1200" dirty="0" smtClean="0"/>
              <a:t>petroquímico, </a:t>
            </a:r>
            <a:r>
              <a:rPr lang="es-VE" sz="1200" dirty="0"/>
              <a:t>además de una prima adicional por el riesgo </a:t>
            </a:r>
            <a:r>
              <a:rPr lang="es-VE" sz="1200" dirty="0" smtClean="0"/>
              <a:t>país y </a:t>
            </a:r>
            <a:r>
              <a:rPr lang="es-VE" sz="1200" dirty="0"/>
              <a:t>estimaciones independientes </a:t>
            </a:r>
            <a:r>
              <a:rPr lang="es-VE" sz="1200" dirty="0" smtClean="0"/>
              <a:t>para el </a:t>
            </a:r>
            <a:r>
              <a:rPr lang="es-VE" sz="1200" dirty="0"/>
              <a:t>pronóstico de los precios de venta para </a:t>
            </a:r>
            <a:r>
              <a:rPr lang="es-VE" sz="1200" dirty="0" smtClean="0"/>
              <a:t>el </a:t>
            </a:r>
            <a:r>
              <a:rPr lang="es-VE" sz="1200" dirty="0" err="1" smtClean="0"/>
              <a:t>propileno</a:t>
            </a:r>
            <a:r>
              <a:rPr lang="es-VE" sz="1200" dirty="0" smtClean="0"/>
              <a:t>, el rango de valor del negocio de Profalca es de US$ 118-392 millones.</a:t>
            </a:r>
          </a:p>
          <a:p>
            <a:pPr algn="just"/>
            <a:endParaRPr lang="es-VE" sz="1200" dirty="0"/>
          </a:p>
          <a:p>
            <a:pPr algn="just"/>
            <a:r>
              <a:rPr lang="es-VE" sz="1200" dirty="0" smtClean="0"/>
              <a:t>A juicio de la gerencia de la Compañía, Profalca tiene un valor mínimo de $250 millones como negocio en marcha.  Tomando esa referencia como valor razonable, la inversión de la Compañía en Profalca alcanza US$ 125 millones (50%), los cuales, a la tasa de cambio SIMADI del 28 de febrero de 2015 (Bs 176,62/US$1) equivalen a Bs  22.078 millones.</a:t>
            </a:r>
            <a:endParaRPr lang="es-VE" sz="1200" dirty="0"/>
          </a:p>
        </p:txBody>
      </p:sp>
      <p:pic>
        <p:nvPicPr>
          <p:cNvPr id="1098" name="Picture 7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560" y="4653136"/>
            <a:ext cx="3771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3 Gráfico"/>
          <p:cNvGraphicFramePr>
            <a:graphicFrameLocks/>
          </p:cNvGraphicFramePr>
          <p:nvPr>
            <p:extLst>
              <p:ext uri="{D42A27DB-BD31-4B8C-83A1-F6EECF244321}">
                <p14:modId xmlns:p14="http://schemas.microsoft.com/office/powerpoint/2010/main" val="1437034937"/>
              </p:ext>
            </p:extLst>
          </p:nvPr>
        </p:nvGraphicFramePr>
        <p:xfrm>
          <a:off x="80231" y="184482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4479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bwMode="auto">
          <a:xfrm>
            <a:off x="2375756" y="738014"/>
            <a:ext cx="4392488" cy="879029"/>
          </a:xfrm>
          <a:prstGeom prst="rect">
            <a:avLst/>
          </a:prstGeom>
          <a:noFill/>
          <a:ln w="9525">
            <a:noFill/>
            <a:miter lim="800000"/>
            <a:headEnd/>
            <a:tailEnd/>
          </a:ln>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s-VE" sz="2800" b="1" dirty="0" smtClean="0">
                <a:solidFill>
                  <a:schemeClr val="accent6">
                    <a:lumMod val="75000"/>
                  </a:schemeClr>
                </a:solidFill>
                <a:latin typeface="Arial"/>
                <a:cs typeface="Arial"/>
              </a:rPr>
              <a:t>Activo</a:t>
            </a:r>
          </a:p>
          <a:p>
            <a:pPr algn="ctr"/>
            <a:r>
              <a:rPr lang="es-VE" sz="1100" b="1" dirty="0" smtClean="0">
                <a:latin typeface="Arial"/>
                <a:cs typeface="Arial"/>
              </a:rPr>
              <a:t>28 de febrero de 2015</a:t>
            </a:r>
          </a:p>
          <a:p>
            <a:pPr algn="ctr"/>
            <a:r>
              <a:rPr lang="es-VE" sz="1100" b="1" dirty="0" smtClean="0">
                <a:latin typeface="Arial"/>
                <a:cs typeface="Arial"/>
              </a:rPr>
              <a:t>(</a:t>
            </a:r>
            <a:r>
              <a:rPr lang="es-VE" sz="1100" b="1" i="1" dirty="0" smtClean="0">
                <a:latin typeface="Arial"/>
                <a:cs typeface="Arial"/>
              </a:rPr>
              <a:t>en millones de bolívares</a:t>
            </a:r>
            <a:r>
              <a:rPr lang="es-VE" sz="1100" dirty="0" smtClean="0">
                <a:latin typeface="Arial"/>
                <a:cs typeface="Arial"/>
              </a:rPr>
              <a:t>)</a:t>
            </a:r>
            <a:endParaRPr lang="es-VE" sz="1100" dirty="0">
              <a:latin typeface="Arial"/>
              <a:cs typeface="Arial"/>
            </a:endParaRPr>
          </a:p>
        </p:txBody>
      </p:sp>
      <p:sp>
        <p:nvSpPr>
          <p:cNvPr id="6" name="Rectangle 5"/>
          <p:cNvSpPr/>
          <p:nvPr/>
        </p:nvSpPr>
        <p:spPr>
          <a:xfrm>
            <a:off x="4788024" y="2643014"/>
            <a:ext cx="4104456" cy="3046988"/>
          </a:xfrm>
          <a:prstGeom prst="rect">
            <a:avLst/>
          </a:prstGeom>
        </p:spPr>
        <p:txBody>
          <a:bodyPr wrap="square">
            <a:spAutoFit/>
          </a:bodyPr>
          <a:lstStyle/>
          <a:p>
            <a:pPr algn="just"/>
            <a:r>
              <a:rPr lang="es-VE" sz="1200" dirty="0" smtClean="0"/>
              <a:t>Cuando se considera la inversión de la Compañía en Profalca a su valor razonable estimado de Bs 22.078 millones (US$ 125 millones a la tasa de Bs 176,62/US$1), </a:t>
            </a:r>
            <a:r>
              <a:rPr lang="es-VE" sz="1200" dirty="0"/>
              <a:t>el activo de la Compañía </a:t>
            </a:r>
            <a:r>
              <a:rPr lang="es-VE" sz="1200" dirty="0" smtClean="0"/>
              <a:t>alcanza Bs 37.343 millones.  Es decir, aumentaría en Bs </a:t>
            </a:r>
            <a:r>
              <a:rPr lang="es-VE" sz="1200" dirty="0" smtClean="0"/>
              <a:t>20.639 </a:t>
            </a:r>
            <a:r>
              <a:rPr lang="es-VE" sz="1200" dirty="0" smtClean="0"/>
              <a:t>millones con respecto al saldo del activo de Bs </a:t>
            </a:r>
            <a:r>
              <a:rPr lang="es-VE" sz="1200" dirty="0" smtClean="0"/>
              <a:t>16.704 </a:t>
            </a:r>
            <a:r>
              <a:rPr lang="es-VE" sz="1200" dirty="0" smtClean="0"/>
              <a:t>millones que se determina de acuerdo con las normas financieras en uso.</a:t>
            </a:r>
          </a:p>
          <a:p>
            <a:pPr algn="just"/>
            <a:endParaRPr lang="en-US" sz="1200" dirty="0"/>
          </a:p>
          <a:p>
            <a:pPr algn="just"/>
            <a:r>
              <a:rPr lang="es-VE" sz="1200" dirty="0" smtClean="0"/>
              <a:t>Las normas financieras en uso establecen la aplicación del método de participación patrimonial para el registro contable de la inversión de la Compañía en Profalca.  No obstante, la </a:t>
            </a:r>
            <a:r>
              <a:rPr lang="es-VE" sz="1200" dirty="0"/>
              <a:t>gerencia de la Compañía considera que el uso de la técnica de descuento de flujos de efectivo como valor razonable para Profalca, ofrece </a:t>
            </a:r>
            <a:r>
              <a:rPr lang="es-VE" sz="1200" dirty="0" smtClean="0"/>
              <a:t>una </a:t>
            </a:r>
            <a:r>
              <a:rPr lang="es-VE" sz="1200" dirty="0"/>
              <a:t>referencia uniforme del valor de Profalca con respecto al resto del portafolio.</a:t>
            </a:r>
          </a:p>
        </p:txBody>
      </p:sp>
      <p:graphicFrame>
        <p:nvGraphicFramePr>
          <p:cNvPr id="7" name="Chart 8"/>
          <p:cNvGraphicFramePr>
            <a:graphicFrameLocks/>
          </p:cNvGraphicFramePr>
          <p:nvPr>
            <p:extLst>
              <p:ext uri="{D42A27DB-BD31-4B8C-83A1-F6EECF244321}">
                <p14:modId xmlns:p14="http://schemas.microsoft.com/office/powerpoint/2010/main" val="1987417231"/>
              </p:ext>
            </p:extLst>
          </p:nvPr>
        </p:nvGraphicFramePr>
        <p:xfrm>
          <a:off x="202307" y="279490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544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bwMode="auto">
          <a:xfrm>
            <a:off x="2375756" y="747539"/>
            <a:ext cx="4392488" cy="879029"/>
          </a:xfrm>
          <a:prstGeom prst="rect">
            <a:avLst/>
          </a:prstGeom>
          <a:noFill/>
          <a:ln w="9525">
            <a:noFill/>
            <a:miter lim="800000"/>
            <a:headEnd/>
            <a:tailEnd/>
          </a:ln>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s-VE" sz="2800" b="1" dirty="0" smtClean="0">
                <a:solidFill>
                  <a:schemeClr val="accent6">
                    <a:lumMod val="75000"/>
                  </a:schemeClr>
                </a:solidFill>
                <a:latin typeface="Arial"/>
                <a:cs typeface="Arial"/>
              </a:rPr>
              <a:t>Patrimonio</a:t>
            </a:r>
          </a:p>
          <a:p>
            <a:pPr algn="ctr"/>
            <a:r>
              <a:rPr lang="es-VE" sz="1100" b="1" dirty="0" smtClean="0">
                <a:latin typeface="Arial"/>
                <a:cs typeface="Arial"/>
              </a:rPr>
              <a:t>28 de febrero de 2015</a:t>
            </a:r>
          </a:p>
          <a:p>
            <a:pPr algn="ctr"/>
            <a:r>
              <a:rPr lang="es-VE" sz="1100" b="1" dirty="0" smtClean="0">
                <a:latin typeface="Arial"/>
                <a:cs typeface="Arial"/>
              </a:rPr>
              <a:t>(</a:t>
            </a:r>
            <a:r>
              <a:rPr lang="es-VE" sz="1100" b="1" i="1" dirty="0" smtClean="0">
                <a:latin typeface="Arial"/>
                <a:cs typeface="Arial"/>
              </a:rPr>
              <a:t>en millones de bolívares</a:t>
            </a:r>
            <a:r>
              <a:rPr lang="es-VE" sz="1100" dirty="0" smtClean="0">
                <a:latin typeface="Arial"/>
                <a:cs typeface="Arial"/>
              </a:rPr>
              <a:t>)</a:t>
            </a:r>
            <a:endParaRPr lang="es-VE" sz="1100" dirty="0">
              <a:latin typeface="Arial"/>
              <a:cs typeface="Arial"/>
            </a:endParaRPr>
          </a:p>
        </p:txBody>
      </p:sp>
      <p:sp>
        <p:nvSpPr>
          <p:cNvPr id="7" name="Rectangle 6"/>
          <p:cNvSpPr/>
          <p:nvPr/>
        </p:nvSpPr>
        <p:spPr>
          <a:xfrm>
            <a:off x="4619625" y="2462039"/>
            <a:ext cx="4320480" cy="3046988"/>
          </a:xfrm>
          <a:prstGeom prst="rect">
            <a:avLst/>
          </a:prstGeom>
        </p:spPr>
        <p:txBody>
          <a:bodyPr wrap="square">
            <a:spAutoFit/>
          </a:bodyPr>
          <a:lstStyle/>
          <a:p>
            <a:pPr algn="just"/>
            <a:r>
              <a:rPr lang="es-VE" sz="1200" dirty="0" smtClean="0"/>
              <a:t>Cuando se considera la inversión de la Compañía en Profalca a su valor razonable estimado de Bs 22.078 millones ($ 125 millones a la tasa de Bs 176,62/US$1), </a:t>
            </a:r>
            <a:r>
              <a:rPr lang="es-VE" sz="1200" dirty="0"/>
              <a:t>el </a:t>
            </a:r>
            <a:r>
              <a:rPr lang="es-VE" sz="1200" dirty="0" smtClean="0"/>
              <a:t>patrimonio de </a:t>
            </a:r>
            <a:r>
              <a:rPr lang="es-VE" sz="1200" dirty="0"/>
              <a:t>la Compañía </a:t>
            </a:r>
            <a:r>
              <a:rPr lang="es-VE" sz="1200" dirty="0" smtClean="0"/>
              <a:t>alcanza Bs 15.840 millones (</a:t>
            </a:r>
            <a:r>
              <a:rPr lang="es-VE" sz="1200" b="1" dirty="0" smtClean="0"/>
              <a:t>Bs 774/acción</a:t>
            </a:r>
            <a:r>
              <a:rPr lang="es-VE" sz="1200" dirty="0" smtClean="0"/>
              <a:t>).  Es decir, aumentaría en Bs 13.295 millones con respecto al saldo del patrimonio de Bs 2.545 millones (</a:t>
            </a:r>
            <a:r>
              <a:rPr lang="es-VE" sz="1200" b="1" dirty="0" smtClean="0"/>
              <a:t>Bs 124/acción</a:t>
            </a:r>
            <a:r>
              <a:rPr lang="es-VE" sz="1200" dirty="0" smtClean="0"/>
              <a:t>) que se determina de acuerdo con las normas financieras en uso.</a:t>
            </a:r>
          </a:p>
          <a:p>
            <a:pPr algn="just"/>
            <a:endParaRPr lang="en-US" sz="1200" dirty="0"/>
          </a:p>
          <a:p>
            <a:pPr algn="just"/>
            <a:r>
              <a:rPr lang="es-VE" sz="1200" dirty="0"/>
              <a:t>Las normas financieras en uso establecen la aplicación del método de participación patrimonial para el registro contable de la inversión de la Compañía en Profalca.  No obstante, la gerencia de la Compañía considera que el uso de la técnica de descuento de flujos de efectivo como valor razonable para Profalca, ofrece una referencia uniforme del valor de Profalca con respecto al resto del portafolio.</a:t>
            </a:r>
          </a:p>
        </p:txBody>
      </p:sp>
      <p:graphicFrame>
        <p:nvGraphicFramePr>
          <p:cNvPr id="8" name="Chart 6"/>
          <p:cNvGraphicFramePr>
            <a:graphicFrameLocks/>
          </p:cNvGraphicFramePr>
          <p:nvPr>
            <p:extLst>
              <p:ext uri="{D42A27DB-BD31-4B8C-83A1-F6EECF244321}">
                <p14:modId xmlns:p14="http://schemas.microsoft.com/office/powerpoint/2010/main" val="2804342666"/>
              </p:ext>
            </p:extLst>
          </p:nvPr>
        </p:nvGraphicFramePr>
        <p:xfrm>
          <a:off x="179512" y="2613933"/>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6221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bwMode="auto">
          <a:xfrm>
            <a:off x="2375756" y="738014"/>
            <a:ext cx="4392488" cy="879029"/>
          </a:xfrm>
          <a:prstGeom prst="rect">
            <a:avLst/>
          </a:prstGeom>
          <a:noFill/>
          <a:ln w="9525">
            <a:noFill/>
            <a:miter lim="800000"/>
            <a:headEnd/>
            <a:tailEnd/>
          </a:ln>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s-VE" sz="2800" b="1" dirty="0" smtClean="0">
                <a:solidFill>
                  <a:schemeClr val="accent6">
                    <a:lumMod val="75000"/>
                  </a:schemeClr>
                </a:solidFill>
                <a:latin typeface="Arial"/>
                <a:cs typeface="Arial"/>
              </a:rPr>
              <a:t>Pasivo</a:t>
            </a:r>
          </a:p>
          <a:p>
            <a:pPr algn="ctr"/>
            <a:r>
              <a:rPr lang="es-VE" sz="1100" b="1" dirty="0" smtClean="0">
                <a:latin typeface="Arial"/>
                <a:cs typeface="Arial"/>
              </a:rPr>
              <a:t>28 de febrero de 2015</a:t>
            </a:r>
          </a:p>
          <a:p>
            <a:pPr algn="ctr"/>
            <a:r>
              <a:rPr lang="es-VE" sz="1100" b="1" dirty="0" smtClean="0">
                <a:latin typeface="Arial"/>
                <a:cs typeface="Arial"/>
              </a:rPr>
              <a:t>(</a:t>
            </a:r>
            <a:r>
              <a:rPr lang="es-VE" sz="1100" b="1" i="1" dirty="0" smtClean="0">
                <a:latin typeface="Arial"/>
                <a:cs typeface="Arial"/>
              </a:rPr>
              <a:t>en millones de bolívares</a:t>
            </a:r>
            <a:r>
              <a:rPr lang="es-VE" sz="1100" dirty="0" smtClean="0">
                <a:latin typeface="Arial"/>
                <a:cs typeface="Arial"/>
              </a:rPr>
              <a:t>)</a:t>
            </a:r>
            <a:endParaRPr lang="es-VE" sz="1100" dirty="0">
              <a:latin typeface="Arial"/>
              <a:cs typeface="Arial"/>
            </a:endParaRPr>
          </a:p>
        </p:txBody>
      </p:sp>
      <p:sp>
        <p:nvSpPr>
          <p:cNvPr id="5" name="Rectangle 4"/>
          <p:cNvSpPr/>
          <p:nvPr/>
        </p:nvSpPr>
        <p:spPr>
          <a:xfrm>
            <a:off x="4864224" y="2347739"/>
            <a:ext cx="4032448" cy="3416320"/>
          </a:xfrm>
          <a:prstGeom prst="rect">
            <a:avLst/>
          </a:prstGeom>
        </p:spPr>
        <p:txBody>
          <a:bodyPr wrap="square">
            <a:spAutoFit/>
          </a:bodyPr>
          <a:lstStyle/>
          <a:p>
            <a:pPr algn="just"/>
            <a:r>
              <a:rPr lang="es-VE" sz="1200" dirty="0" smtClean="0"/>
              <a:t>Cuando se considera la inversión de la Compañía en Profalca a su valor razonable estimado de Bs 22.078 millones (US$ 125 millones a la tasa de Bs 176,62/US$1), </a:t>
            </a:r>
            <a:r>
              <a:rPr lang="es-VE" sz="1200" dirty="0"/>
              <a:t>el </a:t>
            </a:r>
            <a:r>
              <a:rPr lang="es-VE" sz="1200" dirty="0" smtClean="0"/>
              <a:t>pasivo por impuesto sobre la renta diferido de </a:t>
            </a:r>
            <a:r>
              <a:rPr lang="es-VE" sz="1200" dirty="0"/>
              <a:t>la Compañía </a:t>
            </a:r>
            <a:r>
              <a:rPr lang="es-VE" sz="1200" dirty="0" smtClean="0"/>
              <a:t>alcanza Bs 12.365 millones.  Es decir, aumentaría en Bs 7.345 millones con respecto al saldo del </a:t>
            </a:r>
            <a:r>
              <a:rPr lang="es-VE" sz="1200" dirty="0"/>
              <a:t>pasivo por impuesto sobre la renta diferido </a:t>
            </a:r>
            <a:r>
              <a:rPr lang="es-VE" sz="1200" dirty="0" smtClean="0"/>
              <a:t>de Bs 5.020 millones que se determina de acuerdo con las normas financieras en uso.</a:t>
            </a:r>
          </a:p>
          <a:p>
            <a:pPr algn="just"/>
            <a:endParaRPr lang="en-US" sz="1200" dirty="0"/>
          </a:p>
          <a:p>
            <a:pPr algn="just"/>
            <a:r>
              <a:rPr lang="es-VE" sz="1200" dirty="0"/>
              <a:t>Las normas financieras en uso establecen la aplicación del método de participación patrimonial para el registro contable de la inversión de la Compañía en Profalca.  No obstante, la gerencia de la Compañía considera que el uso de la técnica de descuento de flujos de efectivo como valor razonable para Profalca, ofrece una referencia uniforme del valor de Profalca con respecto al resto del portafolio.</a:t>
            </a:r>
          </a:p>
        </p:txBody>
      </p:sp>
      <p:graphicFrame>
        <p:nvGraphicFramePr>
          <p:cNvPr id="8" name="Chart 7"/>
          <p:cNvGraphicFramePr>
            <a:graphicFrameLocks/>
          </p:cNvGraphicFramePr>
          <p:nvPr>
            <p:extLst>
              <p:ext uri="{D42A27DB-BD31-4B8C-83A1-F6EECF244321}">
                <p14:modId xmlns:p14="http://schemas.microsoft.com/office/powerpoint/2010/main" val="1949854255"/>
              </p:ext>
            </p:extLst>
          </p:nvPr>
        </p:nvGraphicFramePr>
        <p:xfrm>
          <a:off x="257200" y="2492896"/>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585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6346</TotalTime>
  <Words>991</Words>
  <Application>Microsoft Office PowerPoint</Application>
  <PresentationFormat>Presentación en pantalla (4:3)</PresentationFormat>
  <Paragraphs>60</Paragraphs>
  <Slides>5</Slides>
  <Notes>4</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Christy Nava</dc:creator>
  <cp:lastModifiedBy>Christybel Nava</cp:lastModifiedBy>
  <cp:revision>455</cp:revision>
  <cp:lastPrinted>2015-03-24T16:04:22Z</cp:lastPrinted>
  <dcterms:created xsi:type="dcterms:W3CDTF">2011-02-08T15:36:42Z</dcterms:created>
  <dcterms:modified xsi:type="dcterms:W3CDTF">2015-03-27T14:50:22Z</dcterms:modified>
</cp:coreProperties>
</file>